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4" r:id="rId4"/>
    <p:sldId id="291" r:id="rId5"/>
    <p:sldId id="287" r:id="rId6"/>
    <p:sldId id="288" r:id="rId7"/>
    <p:sldId id="28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1BD8C-05BD-4338-AB74-E51E22FF4D01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61DB-251C-4AED-AE93-2CDABEFA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C:\Users\пользователь\Desktop\ЛЕОНОВА\Картинки медицина\med-tou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8713788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Прямоугольник 4"/>
          <p:cNvSpPr>
            <a:spLocks noChangeArrowheads="1"/>
          </p:cNvSpPr>
          <p:nvPr/>
        </p:nvSpPr>
        <p:spPr bwMode="auto">
          <a:xfrm>
            <a:off x="539552" y="1268760"/>
            <a:ext cx="820891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alibri" pitchFamily="34" charset="0"/>
              </a:rPr>
              <a:t>Медиация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alibri" pitchFamily="34" charset="0"/>
              </a:rPr>
              <a:t>в медицине: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alibri" pitchFamily="34" charset="0"/>
              </a:rPr>
              <a:t>эффективный </a:t>
            </a:r>
            <a:r>
              <a:rPr lang="ru-RU" sz="5400" b="1" dirty="0" smtClean="0">
                <a:solidFill>
                  <a:srgbClr val="C00000"/>
                </a:solidFill>
                <a:latin typeface="Calibri" pitchFamily="34" charset="0"/>
              </a:rPr>
              <a:t>диалог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alibri" pitchFamily="34" charset="0"/>
              </a:rPr>
              <a:t>«Врач-пациент»</a:t>
            </a:r>
            <a:endParaRPr lang="ru-RU" sz="54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endParaRPr lang="ru-RU" sz="5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79712" y="609329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ЦЕНТР </a:t>
            </a:r>
            <a:r>
              <a:rPr lang="ru-RU" sz="2400" b="1" dirty="0" smtClean="0"/>
              <a:t>МЕДИАЦИИ г. КРАСНОДАР</a:t>
            </a:r>
            <a:endParaRPr lang="ru-RU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11560" y="148478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u="sng" dirty="0" smtClean="0">
                <a:solidFill>
                  <a:srgbClr val="FF0000"/>
                </a:solidFill>
                <a:latin typeface="+mj-lt"/>
              </a:rPr>
              <a:t>Медиация</a:t>
            </a:r>
            <a:r>
              <a:rPr lang="ru-RU" sz="2800" dirty="0" smtClean="0">
                <a:latin typeface="+mj-lt"/>
              </a:rPr>
              <a:t> –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процесс переговоров с участием третьей стороны (посредника) для урегулирования споров и конфликтных ситуаций конфиденциально, </a:t>
            </a:r>
          </a:p>
          <a:p>
            <a:pPr algn="just">
              <a:buNone/>
            </a:pPr>
            <a:r>
              <a:rPr lang="ru-RU" sz="2800" b="1" u="sng" dirty="0" smtClean="0">
                <a:solidFill>
                  <a:srgbClr val="FF0000"/>
                </a:solidFill>
                <a:latin typeface="+mj-lt"/>
              </a:rPr>
              <a:t>Конфликт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несогласие между двумя или  более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сторонами, когда каждая сторона старается сделать так, чтобы были приняты именно её предложения</a:t>
            </a:r>
          </a:p>
        </p:txBody>
      </p:sp>
      <p:pic>
        <p:nvPicPr>
          <p:cNvPr id="10" name="Picture 3" descr="D:\ЛЕОНОВА\Наталья\проект Медицина\Картинки\d0ad5bbf-01f7-41b5-a946-f5dff69e89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077072"/>
            <a:ext cx="6696744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11560" y="1340768"/>
            <a:ext cx="74294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</a:rPr>
              <a:t>Причины медицинского  конфликта</a:t>
            </a:r>
            <a:endParaRPr lang="ru-RU" sz="3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204864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Недовольство пациентов (отношение, нежелание разъяснения, врачебные ошибки, недопонимания в общении)</a:t>
            </a:r>
          </a:p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Игнорирование  врачом мнения пациента (убеждение пациента)</a:t>
            </a:r>
          </a:p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Негативные эмоции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сторон;</a:t>
            </a:r>
            <a:endParaRPr lang="ru-RU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Р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есурсы сторон мобилизуются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для победы над оппонентом, а не для сотрудничества;</a:t>
            </a:r>
          </a:p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Эмоциональное выгорание (врача, медработника)</a:t>
            </a:r>
          </a:p>
          <a:p>
            <a:pPr indent="449263"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Отсутствие  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SOFT SKILLS</a:t>
            </a:r>
            <a:r>
              <a:rPr lang="ru-RU" sz="2400" b="1" dirty="0" smtClean="0">
                <a:solidFill>
                  <a:srgbClr val="002060"/>
                </a:solidFill>
              </a:rPr>
              <a:t> у </a:t>
            </a: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</a:rPr>
              <a:t> участников конфликтов</a:t>
            </a:r>
            <a:endParaRPr lang="ru-RU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829812" y="620688"/>
            <a:ext cx="457708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</a:rPr>
              <a:t>Анализ обращений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alibri" pitchFamily="34" charset="0"/>
              </a:rPr>
              <a:t>(Поликлиника г. Краснодар)</a:t>
            </a:r>
            <a:endParaRPr lang="ru-RU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2132856"/>
            <a:ext cx="20146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Жалобы на организацию работы учреждения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21%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856" y="2132856"/>
            <a:ext cx="20146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Нарушение коммуникации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ВРАЧ-ПАЦИЕНТ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38%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2" y="2132856"/>
            <a:ext cx="20146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Некачественное оказание медицинских услуг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3%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2" y="4293096"/>
            <a:ext cx="2160240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Эмоциональность пациентов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14%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47864" y="4221088"/>
            <a:ext cx="20146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Эмоциональное выгорание медработников 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14%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940152" y="4221088"/>
            <a:ext cx="20146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Другие 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10%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11560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Медиация в медицине</a:t>
            </a:r>
          </a:p>
        </p:txBody>
      </p:sp>
      <p:pic>
        <p:nvPicPr>
          <p:cNvPr id="13" name="Picture 6" descr="C:\Users\пользователь\Desktop\ЛЕОНОВА\Картинки медицина\med-doma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23529" y="1772816"/>
            <a:ext cx="8424936" cy="4752528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</p:spPr>
      </p:pic>
      <p:sp>
        <p:nvSpPr>
          <p:cNvPr id="9" name="Прямоугольник 8"/>
          <p:cNvSpPr/>
          <p:nvPr/>
        </p:nvSpPr>
        <p:spPr>
          <a:xfrm>
            <a:off x="1835696" y="2060848"/>
            <a:ext cx="70569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 Метод досудебного урегулирования споров;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Способ выявления системных ошибок;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Уменьшение количества необоснованных жалоб;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Укрепление авторитета врачей </a:t>
            </a:r>
            <a:r>
              <a:rPr lang="ru-RU" sz="2400" b="1" dirty="0">
                <a:solidFill>
                  <a:srgbClr val="002060"/>
                </a:solidFill>
                <a:latin typeface="+mj-lt"/>
              </a:rPr>
              <a:t>и медработников;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Д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оверие </a:t>
            </a:r>
            <a:r>
              <a:rPr lang="ru-RU" sz="2400" b="1" dirty="0">
                <a:solidFill>
                  <a:srgbClr val="002060"/>
                </a:solidFill>
                <a:latin typeface="+mj-lt"/>
              </a:rPr>
              <a:t>пациентов к качеству оказываемой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медпомощи;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Правовая </a:t>
            </a:r>
            <a:r>
              <a:rPr lang="ru-RU" sz="2400" b="1" dirty="0">
                <a:solidFill>
                  <a:srgbClr val="002060"/>
                </a:solidFill>
                <a:latin typeface="+mj-lt"/>
              </a:rPr>
              <a:t>грамотность населения и медработников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;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11561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Медиация в медицине</a:t>
            </a:r>
          </a:p>
        </p:txBody>
      </p:sp>
      <p:pic>
        <p:nvPicPr>
          <p:cNvPr id="1026" name="Picture 2" descr="D:\ЛЕОНОВА\Наталья\проект Медицина\Картинки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924944"/>
            <a:ext cx="7272808" cy="3456384"/>
          </a:xfrm>
          <a:prstGeom prst="rect">
            <a:avLst/>
          </a:prstGeom>
          <a:noFill/>
        </p:spPr>
      </p:pic>
      <p:sp>
        <p:nvSpPr>
          <p:cNvPr id="10" name="Содержимое 3"/>
          <p:cNvSpPr txBox="1">
            <a:spLocks/>
          </p:cNvSpPr>
          <p:nvPr/>
        </p:nvSpPr>
        <p:spPr>
          <a:xfrm>
            <a:off x="611560" y="1268760"/>
            <a:ext cx="8136904" cy="164352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Профилактика эмоционального выгорания врачей и медработников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Развитие коммуникативных компетенций и навыков урегулирования конфликтов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 descr="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368000" cy="1193047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539552" y="404664"/>
            <a:ext cx="82296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Наши контакты:</a:t>
            </a:r>
          </a:p>
        </p:txBody>
      </p:sp>
      <p:pic>
        <p:nvPicPr>
          <p:cNvPr id="12" name="Рисунок 11" descr="Безымянный - коп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124744"/>
            <a:ext cx="2163037" cy="187220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3528" y="3068960"/>
            <a:ext cx="8280920" cy="309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Тел: 8-918-242-79-50          8-918-279-28-60 </a:t>
            </a:r>
            <a:endParaRPr lang="ru-RU" sz="2200" dirty="0">
              <a:solidFill>
                <a:srgbClr val="002060"/>
              </a:solidFill>
              <a:latin typeface="+mj-lt"/>
            </a:endParaRP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2200" b="1" dirty="0">
                <a:solidFill>
                  <a:srgbClr val="002060"/>
                </a:solidFill>
                <a:latin typeface="+mj-lt"/>
              </a:rPr>
              <a:t>e-mail:</a:t>
            </a:r>
            <a:r>
              <a:rPr lang="ru-RU" sz="2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+mj-lt"/>
              </a:rPr>
              <a:t>elena_morozova_7@bk.ru</a:t>
            </a:r>
            <a:endParaRPr lang="ru-RU" sz="2200" dirty="0">
              <a:solidFill>
                <a:srgbClr val="002060"/>
              </a:solidFill>
              <a:latin typeface="+mj-lt"/>
            </a:endParaRP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Сайт</a:t>
            </a:r>
            <a:r>
              <a:rPr lang="ru-RU" sz="2200" b="1" dirty="0">
                <a:solidFill>
                  <a:srgbClr val="002060"/>
                </a:solidFill>
                <a:latin typeface="+mj-lt"/>
              </a:rPr>
              <a:t>: </a:t>
            </a:r>
            <a:r>
              <a:rPr lang="en-US" sz="2200" b="1" dirty="0">
                <a:solidFill>
                  <a:srgbClr val="002060"/>
                </a:solidFill>
                <a:latin typeface="+mj-lt"/>
              </a:rPr>
              <a:t>www.</a:t>
            </a:r>
            <a:r>
              <a:rPr lang="ru-RU" sz="2200" b="1" dirty="0">
                <a:solidFill>
                  <a:srgbClr val="002060"/>
                </a:solidFill>
                <a:latin typeface="+mj-lt"/>
              </a:rPr>
              <a:t>правовой-центр-юг.рф </a:t>
            </a:r>
            <a:r>
              <a:rPr lang="ru-RU" sz="2200" dirty="0">
                <a:solidFill>
                  <a:srgbClr val="002060"/>
                </a:solidFill>
                <a:latin typeface="+mj-lt"/>
              </a:rPr>
              <a:t>– юр. помощь физ. лицам </a:t>
            </a: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ru-RU" sz="2200" b="1" dirty="0">
                <a:solidFill>
                  <a:srgbClr val="002060"/>
                </a:solidFill>
                <a:latin typeface="+mj-lt"/>
              </a:rPr>
              <a:t>Сайт</a:t>
            </a:r>
            <a:r>
              <a:rPr lang="ru-RU" sz="2200" dirty="0">
                <a:solidFill>
                  <a:srgbClr val="002060"/>
                </a:solidFill>
                <a:latin typeface="+mj-lt"/>
              </a:rPr>
              <a:t>: </a:t>
            </a:r>
            <a:r>
              <a:rPr lang="en-US" sz="2200" b="1" dirty="0">
                <a:solidFill>
                  <a:srgbClr val="002060"/>
                </a:solidFill>
                <a:latin typeface="+mj-lt"/>
              </a:rPr>
              <a:t>www.mediacia-center.com</a:t>
            </a:r>
            <a:r>
              <a:rPr lang="ru-RU" sz="2200" b="1" dirty="0">
                <a:solidFill>
                  <a:srgbClr val="002060"/>
                </a:solidFill>
                <a:latin typeface="+mj-lt"/>
              </a:rPr>
              <a:t> </a:t>
            </a:r>
            <a:r>
              <a:rPr lang="ru-RU" sz="2200" dirty="0">
                <a:solidFill>
                  <a:srgbClr val="002060"/>
                </a:solidFill>
                <a:latin typeface="+mj-lt"/>
              </a:rPr>
              <a:t>- переговоры </a:t>
            </a:r>
            <a:r>
              <a:rPr lang="ru-RU" sz="2200" dirty="0" smtClean="0">
                <a:solidFill>
                  <a:srgbClr val="002060"/>
                </a:solidFill>
                <a:latin typeface="+mj-lt"/>
              </a:rPr>
              <a:t>, медиация </a:t>
            </a: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Инстаграмм:</a:t>
            </a:r>
            <a:r>
              <a:rPr lang="en-US" sz="22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mediation_krd</a:t>
            </a:r>
            <a:endParaRPr lang="ru-RU" sz="2200" b="1" dirty="0" smtClean="0">
              <a:solidFill>
                <a:srgbClr val="002060"/>
              </a:solidFill>
              <a:latin typeface="+mj-lt"/>
            </a:endParaRP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2200" b="1" dirty="0" err="1" smtClean="0">
                <a:solidFill>
                  <a:srgbClr val="002060"/>
                </a:solidFill>
                <a:latin typeface="+mj-lt"/>
              </a:rPr>
              <a:t>Facebook</a:t>
            </a:r>
            <a:r>
              <a:rPr lang="ru-RU" sz="2200" b="1" dirty="0">
                <a:solidFill>
                  <a:srgbClr val="002060"/>
                </a:solidFill>
                <a:latin typeface="+mj-lt"/>
              </a:rPr>
              <a:t>:  </a:t>
            </a: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Центр </a:t>
            </a:r>
            <a:r>
              <a:rPr lang="ru-RU" sz="2200" b="1" dirty="0">
                <a:solidFill>
                  <a:srgbClr val="002060"/>
                </a:solidFill>
                <a:latin typeface="+mj-lt"/>
              </a:rPr>
              <a:t>Медиации. </a:t>
            </a: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Краснодар</a:t>
            </a:r>
          </a:p>
          <a:p>
            <a:pPr marL="228600" lvl="0" indent="-18288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Адрес: г. Краснодар, ул. </a:t>
            </a:r>
            <a:r>
              <a:rPr lang="ru-RU" sz="2200" b="1" dirty="0" err="1" smtClean="0">
                <a:solidFill>
                  <a:srgbClr val="002060"/>
                </a:solidFill>
                <a:latin typeface="+mj-lt"/>
              </a:rPr>
              <a:t>Восточно-Кругликовская</a:t>
            </a:r>
            <a:r>
              <a:rPr lang="ru-RU" sz="2200" b="1" dirty="0" smtClean="0">
                <a:solidFill>
                  <a:srgbClr val="002060"/>
                </a:solidFill>
                <a:latin typeface="+mj-lt"/>
              </a:rPr>
              <a:t>,  д.18</a:t>
            </a:r>
            <a:endParaRPr lang="ru-RU" sz="2200" b="1" dirty="0" smtClean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837</TotalTime>
  <Words>211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9</cp:revision>
  <dcterms:created xsi:type="dcterms:W3CDTF">2020-03-11T09:29:56Z</dcterms:created>
  <dcterms:modified xsi:type="dcterms:W3CDTF">2020-06-23T08:23:30Z</dcterms:modified>
</cp:coreProperties>
</file>