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  <p:sldId id="264" r:id="rId10"/>
    <p:sldId id="267" r:id="rId11"/>
    <p:sldId id="265" r:id="rId12"/>
    <p:sldId id="266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2C89C000-5D12-4D27-B876-802124748D1D}" type="datetimeFigureOut">
              <a:rPr lang="ru-RU" smtClean="0"/>
              <a:pPr/>
              <a:t>25.06.2020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70EB0D-E3B1-4B9F-9E0B-BC58488E24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9C000-5D12-4D27-B876-802124748D1D}" type="datetimeFigureOut">
              <a:rPr lang="ru-RU" smtClean="0"/>
              <a:pPr/>
              <a:t>25.06.2020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EB0D-E3B1-4B9F-9E0B-BC58488E24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C89C000-5D12-4D27-B876-802124748D1D}" type="datetimeFigureOut">
              <a:rPr lang="ru-RU" smtClean="0"/>
              <a:pPr/>
              <a:t>25.06.2020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D70EB0D-E3B1-4B9F-9E0B-BC58488E24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9C000-5D12-4D27-B876-802124748D1D}" type="datetimeFigureOut">
              <a:rPr lang="ru-RU" smtClean="0"/>
              <a:pPr/>
              <a:t>25.06.2020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D70EB0D-E3B1-4B9F-9E0B-BC58488E24A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9C000-5D12-4D27-B876-802124748D1D}" type="datetimeFigureOut">
              <a:rPr lang="ru-RU" smtClean="0"/>
              <a:pPr/>
              <a:t>25.06.2020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D70EB0D-E3B1-4B9F-9E0B-BC58488E24A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C89C000-5D12-4D27-B876-802124748D1D}" type="datetimeFigureOut">
              <a:rPr lang="ru-RU" smtClean="0"/>
              <a:pPr/>
              <a:t>25.06.2020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D70EB0D-E3B1-4B9F-9E0B-BC58488E24A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C89C000-5D12-4D27-B876-802124748D1D}" type="datetimeFigureOut">
              <a:rPr lang="ru-RU" smtClean="0"/>
              <a:pPr/>
              <a:t>25.06.2020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D70EB0D-E3B1-4B9F-9E0B-BC58488E24A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9C000-5D12-4D27-B876-802124748D1D}" type="datetimeFigureOut">
              <a:rPr lang="ru-RU" smtClean="0"/>
              <a:pPr/>
              <a:t>25.06.2020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D70EB0D-E3B1-4B9F-9E0B-BC58488E24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9C000-5D12-4D27-B876-802124748D1D}" type="datetimeFigureOut">
              <a:rPr lang="ru-RU" smtClean="0"/>
              <a:pPr/>
              <a:t>25.06.2020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70EB0D-E3B1-4B9F-9E0B-BC58488E24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9C000-5D12-4D27-B876-802124748D1D}" type="datetimeFigureOut">
              <a:rPr lang="ru-RU" smtClean="0"/>
              <a:pPr/>
              <a:t>25.06.2020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D70EB0D-E3B1-4B9F-9E0B-BC58488E24A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C89C000-5D12-4D27-B876-802124748D1D}" type="datetimeFigureOut">
              <a:rPr lang="ru-RU" smtClean="0"/>
              <a:pPr/>
              <a:t>25.06.2020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D70EB0D-E3B1-4B9F-9E0B-BC58488E24A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C89C000-5D12-4D27-B876-802124748D1D}" type="datetimeFigureOut">
              <a:rPr lang="ru-RU" smtClean="0"/>
              <a:pPr/>
              <a:t>25.06.2020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D70EB0D-E3B1-4B9F-9E0B-BC58488E24A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Разрешение конфликтов </a:t>
            </a:r>
            <a:br>
              <a:rPr lang="ru-RU" dirty="0" smtClean="0"/>
            </a:br>
            <a:r>
              <a:rPr lang="ru-RU" dirty="0" smtClean="0"/>
              <a:t>«врач-пациент»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 smtClean="0"/>
              <a:t>Бубнова</a:t>
            </a:r>
            <a:r>
              <a:rPr lang="ru-RU" dirty="0" smtClean="0"/>
              <a:t> Е.В., психолог-психоаналитик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6237312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25.06.2020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(психологические реакции поведения)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«Конфликтные привычки» 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УКЛОНЕНИЕ</a:t>
            </a:r>
            <a:br>
              <a:rPr lang="ru-RU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2411760" y="1628800"/>
            <a:ext cx="6400800" cy="44196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2400" dirty="0" smtClean="0"/>
              <a:t>прекращаете разговаривать с этим человеком; </a:t>
            </a:r>
          </a:p>
          <a:p>
            <a:pPr>
              <a:spcBef>
                <a:spcPts val="0"/>
              </a:spcBef>
            </a:pPr>
            <a:r>
              <a:rPr lang="ru-RU" sz="2400" dirty="0" smtClean="0"/>
              <a:t>подавляете в себе несогласие с ним; </a:t>
            </a:r>
          </a:p>
          <a:p>
            <a:pPr>
              <a:spcBef>
                <a:spcPts val="0"/>
              </a:spcBef>
            </a:pPr>
            <a:r>
              <a:rPr lang="ru-RU" sz="2400" dirty="0" smtClean="0"/>
              <a:t>становитесь в позу обиженного; </a:t>
            </a:r>
          </a:p>
          <a:p>
            <a:pPr>
              <a:spcBef>
                <a:spcPts val="0"/>
              </a:spcBef>
            </a:pPr>
            <a:r>
              <a:rPr lang="ru-RU" sz="2400" dirty="0" smtClean="0"/>
              <a:t>ощущаете подавленность от непонимания с его стороны; </a:t>
            </a:r>
          </a:p>
          <a:p>
            <a:pPr>
              <a:spcBef>
                <a:spcPts val="0"/>
              </a:spcBef>
            </a:pPr>
            <a:r>
              <a:rPr lang="ru-RU" sz="2400" dirty="0" smtClean="0"/>
              <a:t>переходите на сдержанный тон в обращении с ним и на формальные отношения; </a:t>
            </a:r>
          </a:p>
          <a:p>
            <a:pPr>
              <a:spcBef>
                <a:spcPts val="0"/>
              </a:spcBef>
            </a:pPr>
            <a:r>
              <a:rPr lang="ru-RU" sz="2400" dirty="0" smtClean="0"/>
              <a:t>скажете неприятные слова о нем, но не ему; </a:t>
            </a:r>
          </a:p>
          <a:p>
            <a:pPr>
              <a:spcBef>
                <a:spcPts val="0"/>
              </a:spcBef>
            </a:pPr>
            <a:r>
              <a:rPr lang="ru-RU" sz="2400" dirty="0" smtClean="0"/>
              <a:t>намерены прекратить заботу о нем, поддержку действий, начинаний; </a:t>
            </a:r>
          </a:p>
          <a:p>
            <a:pPr>
              <a:spcBef>
                <a:spcPts val="0"/>
              </a:spcBef>
            </a:pPr>
            <a:r>
              <a:rPr lang="ru-RU" sz="2400" dirty="0" smtClean="0"/>
              <a:t>мысленно вычеркиваете его из списка друзей или партнеров по общему делу. </a:t>
            </a:r>
            <a:endParaRPr lang="ru-RU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УЛАЖИВАНИЕ 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2400" dirty="0" smtClean="0"/>
              <a:t>делаете вид, будто ничего не произошло; </a:t>
            </a:r>
          </a:p>
          <a:p>
            <a:pPr>
              <a:spcBef>
                <a:spcPts val="0"/>
              </a:spcBef>
            </a:pPr>
            <a:r>
              <a:rPr lang="ru-RU" sz="2400" dirty="0" smtClean="0"/>
              <a:t>предпочитаете пойти на его условия ради мира; </a:t>
            </a:r>
          </a:p>
          <a:p>
            <a:pPr>
              <a:spcBef>
                <a:spcPts val="0"/>
              </a:spcBef>
            </a:pPr>
            <a:r>
              <a:rPr lang="ru-RU" sz="2400" dirty="0" smtClean="0"/>
              <a:t>ругаете себя впоследствии за то, что не смогли ничего противопоставить ему; </a:t>
            </a:r>
          </a:p>
          <a:p>
            <a:pPr>
              <a:spcBef>
                <a:spcPts val="0"/>
              </a:spcBef>
            </a:pPr>
            <a:r>
              <a:rPr lang="ru-RU" sz="2400" dirty="0" smtClean="0"/>
              <a:t>употребляете все свое личное обаяние, чтобы достигнуть цели; </a:t>
            </a:r>
          </a:p>
          <a:p>
            <a:pPr>
              <a:spcBef>
                <a:spcPts val="0"/>
              </a:spcBef>
            </a:pPr>
            <a:r>
              <a:rPr lang="ru-RU" sz="2400" dirty="0" smtClean="0"/>
              <a:t>ничего не предложите для решения проблемы, но подумаете, как организовать интригу; </a:t>
            </a:r>
          </a:p>
          <a:p>
            <a:pPr>
              <a:spcBef>
                <a:spcPts val="0"/>
              </a:spcBef>
            </a:pPr>
            <a:r>
              <a:rPr lang="ru-RU" sz="2400" dirty="0" smtClean="0"/>
              <a:t>сделаете все, чтобы скрыть свое раздражение, огорчение и бессилие. </a:t>
            </a:r>
            <a:endParaRPr lang="ru-RU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/>
              <a:t>КОНКУРЕНЦИЯ</a:t>
            </a:r>
            <a:endParaRPr lang="ru-RU" sz="4000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2339752" y="1628800"/>
            <a:ext cx="6400800" cy="44196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2400" dirty="0" smtClean="0"/>
              <a:t>продолжаете доказывать человеку ошибочность его точки зрения; </a:t>
            </a:r>
          </a:p>
          <a:p>
            <a:pPr>
              <a:spcBef>
                <a:spcPts val="0"/>
              </a:spcBef>
            </a:pPr>
            <a:r>
              <a:rPr lang="ru-RU" sz="2400" dirty="0" smtClean="0"/>
              <a:t>выражаете ему свое раздражение и демонстрируете его, пока человек не примет вашу точку зрения; </a:t>
            </a:r>
          </a:p>
          <a:p>
            <a:pPr>
              <a:spcBef>
                <a:spcPts val="0"/>
              </a:spcBef>
            </a:pPr>
            <a:r>
              <a:rPr lang="ru-RU" sz="2400" dirty="0" smtClean="0"/>
              <a:t>пробуете его перехитрить; </a:t>
            </a:r>
          </a:p>
          <a:p>
            <a:pPr>
              <a:spcBef>
                <a:spcPts val="0"/>
              </a:spcBef>
            </a:pPr>
            <a:r>
              <a:rPr lang="ru-RU" sz="2400" dirty="0" smtClean="0"/>
              <a:t>предпочитаете криком решить проблему; </a:t>
            </a:r>
          </a:p>
          <a:p>
            <a:pPr>
              <a:spcBef>
                <a:spcPts val="0"/>
              </a:spcBef>
            </a:pPr>
            <a:r>
              <a:rPr lang="ru-RU" sz="2400" dirty="0" smtClean="0"/>
              <a:t>станете искать союзников с целью оказать на противника должное воздействие; </a:t>
            </a:r>
          </a:p>
          <a:p>
            <a:pPr>
              <a:spcBef>
                <a:spcPts val="0"/>
              </a:spcBef>
            </a:pPr>
            <a:r>
              <a:rPr lang="ru-RU" sz="2400" dirty="0" smtClean="0"/>
              <a:t>твердо потребуете, чтобы ради соглашения противник уступил; </a:t>
            </a:r>
          </a:p>
          <a:p>
            <a:pPr>
              <a:spcBef>
                <a:spcPts val="0"/>
              </a:spcBef>
            </a:pPr>
            <a:r>
              <a:rPr lang="ru-RU" sz="2400" dirty="0" smtClean="0"/>
              <a:t>можете прибегнуть к физическому или моральному насилию. </a:t>
            </a:r>
            <a:endParaRPr lang="ru-RU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/>
              <a:t>КОМПРОМИСС</a:t>
            </a:r>
            <a:endParaRPr lang="ru-RU" sz="4000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sz="2400" dirty="0" smtClean="0"/>
              <a:t>предложите делить "конфликтный пирог" поровну;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sz="2400" dirty="0" smtClean="0"/>
              <a:t>вам прежде всего нужны нормальные отношения на будущее (боязнь попасть под пресс давления своего противника дает выход на компромисс);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sz="2400" dirty="0" smtClean="0"/>
              <a:t>вы немного уступите, но для того, чтобы потом получить чуть-чуть больше. </a:t>
            </a:r>
            <a:endParaRPr lang="ru-RU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 smtClean="0"/>
              <a:t>СОТРУДНИЧЕСТВО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79512" y="1700808"/>
            <a:ext cx="434008" cy="468052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791072" y="1412776"/>
            <a:ext cx="8352928" cy="44196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2400" dirty="0" smtClean="0"/>
              <a:t>признаете реально существующий конфликт без иллюзий, без недомолвок; </a:t>
            </a:r>
          </a:p>
          <a:p>
            <a:pPr>
              <a:spcBef>
                <a:spcPts val="0"/>
              </a:spcBef>
            </a:pPr>
            <a:r>
              <a:rPr lang="ru-RU" sz="2400" dirty="0" smtClean="0"/>
              <a:t>не скрываете своих интересов, претензий и требуете этого от своего партнера, </a:t>
            </a:r>
          </a:p>
          <a:p>
            <a:pPr>
              <a:spcBef>
                <a:spcPts val="0"/>
              </a:spcBef>
            </a:pPr>
            <a:r>
              <a:rPr lang="ru-RU" sz="2400" dirty="0" smtClean="0"/>
              <a:t>отказываетесь от своих имеющихся преимуществ, не злоупотребляете своим силовым потенциалом, так как предполагаете действовать с партнером </a:t>
            </a:r>
            <a:r>
              <a:rPr lang="ru-RU" sz="2400" dirty="0" smtClean="0"/>
              <a:t>на </a:t>
            </a:r>
            <a:r>
              <a:rPr lang="ru-RU" sz="2400" dirty="0" smtClean="0"/>
              <a:t>равных (паритетные социальные отношения); </a:t>
            </a:r>
          </a:p>
          <a:p>
            <a:pPr>
              <a:spcBef>
                <a:spcPts val="0"/>
              </a:spcBef>
            </a:pPr>
            <a:r>
              <a:rPr lang="ru-RU" sz="2400" dirty="0" smtClean="0"/>
              <a:t>приглашаете партнера к совместному поиску решений конфликтной проблемы; </a:t>
            </a:r>
          </a:p>
          <a:p>
            <a:pPr>
              <a:spcBef>
                <a:spcPts val="0"/>
              </a:spcBef>
            </a:pPr>
            <a:r>
              <a:rPr lang="ru-RU" sz="2400" dirty="0" smtClean="0"/>
              <a:t>честно принимаете на себя ответственность за удачу и неудачу в разрешении конфликта; </a:t>
            </a:r>
          </a:p>
          <a:p>
            <a:pPr>
              <a:spcBef>
                <a:spcPts val="0"/>
              </a:spcBef>
            </a:pPr>
            <a:r>
              <a:rPr lang="ru-RU" sz="2400" dirty="0" smtClean="0"/>
              <a:t>в случае неудачи стараетесь не стать врагами, а продолжать совместные поиски выхода из конфликтной ситуации. </a:t>
            </a:r>
            <a:endParaRPr lang="ru-RU"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Список рекомендуемой литературы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2800" dirty="0" smtClean="0"/>
              <a:t>В. Пономаренко «Практическая характерология с элементами прогнозирования и управления поведением (методика «семь радикалов»)» </a:t>
            </a:r>
          </a:p>
          <a:p>
            <a:r>
              <a:rPr lang="ru-RU" sz="2800" dirty="0" smtClean="0"/>
              <a:t>П. Волков «Разнообразие человеческих миров» </a:t>
            </a:r>
            <a:endParaRPr lang="ru-RU" sz="2800" dirty="0" smtClean="0"/>
          </a:p>
          <a:p>
            <a:r>
              <a:rPr lang="ru-RU" sz="2800" dirty="0" smtClean="0"/>
              <a:t>Д.Г. Скотт «Способы разрешения конфликтов»</a:t>
            </a:r>
            <a:endParaRPr lang="ru-RU" sz="2800" dirty="0" smtClean="0"/>
          </a:p>
          <a:p>
            <a:r>
              <a:rPr lang="ru-RU" sz="2800" dirty="0" smtClean="0"/>
              <a:t>Классификации акцентуаций по К. </a:t>
            </a:r>
            <a:r>
              <a:rPr lang="ru-RU" sz="2800" dirty="0" err="1" smtClean="0"/>
              <a:t>Леонгарду</a:t>
            </a:r>
            <a:r>
              <a:rPr lang="ru-RU" sz="2800" dirty="0" smtClean="0"/>
              <a:t> и А.Е. </a:t>
            </a:r>
            <a:r>
              <a:rPr lang="ru-RU" sz="2800" dirty="0" err="1" smtClean="0"/>
              <a:t>Личко</a:t>
            </a:r>
            <a:endParaRPr lang="ru-RU" sz="2800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282880" cy="86995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Причины конфликта «врач-пациент»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2"/>
          </p:nvPr>
        </p:nvSpPr>
        <p:spPr>
          <a:xfrm>
            <a:off x="251520" y="1752600"/>
            <a:ext cx="2376264" cy="434069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2743200" y="1700808"/>
            <a:ext cx="6400800" cy="441960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Противоречия могут существовать длительный период, но при этом не перерастать в конфликт. Поэтому необходимо иметь в виду, что в основе конфликта лежат лишь те противоречия, причиной которых являются </a:t>
            </a:r>
            <a:r>
              <a:rPr lang="ru-RU" b="1" dirty="0" smtClean="0"/>
              <a:t>несовместимые интересы, потребности и ценности. </a:t>
            </a:r>
            <a:r>
              <a:rPr lang="ru-RU" dirty="0" smtClean="0"/>
              <a:t>Такие противоречия, как правило, трансформируются в открытую борьбу сторон, в реальное противоборство.</a:t>
            </a:r>
            <a:endParaRPr lang="ru-RU" dirty="0"/>
          </a:p>
        </p:txBody>
      </p:sp>
      <p:pic>
        <p:nvPicPr>
          <p:cNvPr id="3074" name="Picture 2" descr="https://prikolnye-kartinki.ru/img/picture/Sep/10/4fea80fea81b6fc82a80077f3c8e13e6/7.jpg"/>
          <p:cNvPicPr>
            <a:picLocks noChangeAspect="1" noChangeArrowheads="1"/>
          </p:cNvPicPr>
          <p:nvPr/>
        </p:nvPicPr>
        <p:blipFill>
          <a:blip r:embed="rId2" cstate="print"/>
          <a:srcRect l="21774" t="20393" r="34678" b="8232"/>
          <a:stretch>
            <a:fillRect/>
          </a:stretch>
        </p:blipFill>
        <p:spPr bwMode="auto">
          <a:xfrm>
            <a:off x="395536" y="2420888"/>
            <a:ext cx="2088232" cy="27363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116632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Факторы искажения информации в медицинском конфликте 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ru-RU" dirty="0" smtClean="0"/>
              <a:t>состояние стресса;</a:t>
            </a:r>
          </a:p>
          <a:p>
            <a:pPr>
              <a:buFontTx/>
              <a:buChar char="-"/>
            </a:pPr>
            <a:r>
              <a:rPr lang="ru-RU" dirty="0" smtClean="0"/>
              <a:t>недостаток информации об оппоненте, который восполняется домыслами, носящими обычно негативный характер;</a:t>
            </a:r>
          </a:p>
          <a:p>
            <a:pPr>
              <a:buFontTx/>
              <a:buChar char="-"/>
            </a:pPr>
            <a:r>
              <a:rPr lang="ru-RU" dirty="0" smtClean="0"/>
              <a:t>уровень мотивов конфликта: чем он выше (сохранение здоровья), тем выше степень искажения информации при общении (например, желание пациента вылечиться быстро и одной таблеткой);</a:t>
            </a:r>
          </a:p>
          <a:p>
            <a:pPr>
              <a:buFontTx/>
              <a:buChar char="-"/>
            </a:pPr>
            <a:r>
              <a:rPr lang="ru-RU" dirty="0" smtClean="0"/>
              <a:t>ограниченность кругозора (как пациента, так и врача).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Ятрофобия</a:t>
            </a:r>
            <a:r>
              <a:rPr lang="ru-RU" dirty="0" smtClean="0"/>
              <a:t> - страх перед врачами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В 2019 году вышло исследование, в котором выделяется три вида </a:t>
            </a:r>
            <a:r>
              <a:rPr lang="ru-RU" dirty="0" err="1" smtClean="0"/>
              <a:t>ятрофобии</a:t>
            </a:r>
            <a:r>
              <a:rPr lang="ru-RU" dirty="0" smtClean="0"/>
              <a:t>: </a:t>
            </a:r>
          </a:p>
          <a:p>
            <a:pPr>
              <a:buNone/>
            </a:pPr>
            <a:r>
              <a:rPr lang="ru-RU" b="1" dirty="0" smtClean="0"/>
              <a:t>     1. страх перед болезнью и медосмотром;</a:t>
            </a:r>
          </a:p>
          <a:p>
            <a:pPr>
              <a:buNone/>
            </a:pPr>
            <a:r>
              <a:rPr lang="ru-RU" b="1" dirty="0" smtClean="0"/>
              <a:t>     2. страх перед реакцией врача;</a:t>
            </a:r>
          </a:p>
          <a:p>
            <a:pPr>
              <a:buNone/>
            </a:pPr>
            <a:r>
              <a:rPr lang="ru-RU" b="1" dirty="0" smtClean="0"/>
              <a:t>     3. страх, связанный с внутренними барьерами.</a:t>
            </a:r>
          </a:p>
          <a:p>
            <a:r>
              <a:rPr lang="ru-RU" dirty="0" smtClean="0"/>
              <a:t>При этом ученые пришли к выводу, что реакции врача пациенты боятся не меньше страшного диагноза или неприятной процедуры. Люди беспокоятся, что их осудят из-за сексуальной ориентации, вредных привычек, неправильного образа жизни, лишнего веса, пренебрежения рекомендациями и обращения к нетрадиционным методам лечения.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Как пациент изначально настраивает себя на конфликт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b="1" dirty="0" smtClean="0"/>
              <a:t>Диагноз по интернету. </a:t>
            </a:r>
            <a:r>
              <a:rPr lang="ru-RU" dirty="0" smtClean="0"/>
              <a:t>Мы </a:t>
            </a:r>
            <a:r>
              <a:rPr lang="ru-RU" dirty="0" smtClean="0"/>
              <a:t>живем </a:t>
            </a:r>
            <a:r>
              <a:rPr lang="ru-RU" dirty="0" smtClean="0"/>
              <a:t>в век доступной информации. В один клик можно найти симптомы болезни, характеристику, способы ее лечения. На основе найденной информации пациент приходит к врачу с уверенностью в своей правоте. Когда же он слышит другой диагноз или врач отказывается лечить так, как хочет пациент, конфликта избежать сложно.</a:t>
            </a:r>
          </a:p>
          <a:p>
            <a:r>
              <a:rPr lang="ru-RU" b="1" dirty="0" smtClean="0"/>
              <a:t>Сначала анализы - потом на прием. </a:t>
            </a:r>
            <a:r>
              <a:rPr lang="ru-RU" dirty="0" smtClean="0"/>
              <a:t>Изобилие диагностических центров - это палка о двух концах. С одной стороны, медицина стала доступнее, а с другой пациенты проходят обследования и самостоятельно расшифровывают анализы, а уже после записываются к врачу. Такая ситуация может спровоцировать конфликт на почве «несовпадения мнений», несмотря на </a:t>
            </a:r>
            <a:r>
              <a:rPr lang="ru-RU" i="1" u="sng" dirty="0" smtClean="0"/>
              <a:t>некомпетентность пациента</a:t>
            </a:r>
            <a:r>
              <a:rPr lang="ru-RU" i="1" dirty="0" smtClean="0"/>
              <a:t>.</a:t>
            </a:r>
          </a:p>
          <a:p>
            <a:r>
              <a:rPr lang="ru-RU" b="1" dirty="0" smtClean="0"/>
              <a:t>Подпорченный имидж в СМИ и </a:t>
            </a:r>
            <a:r>
              <a:rPr lang="ru-RU" b="1" dirty="0" err="1" smtClean="0"/>
              <a:t>соцсетях</a:t>
            </a:r>
            <a:r>
              <a:rPr lang="ru-RU" b="1" dirty="0" smtClean="0"/>
              <a:t>. </a:t>
            </a:r>
            <a:r>
              <a:rPr lang="ru-RU" dirty="0" smtClean="0"/>
              <a:t>Благодаря некоторым СМИ врач в глазах общества часто предстает как безграмотный человек, халатно относящийся к своему делу, видящий в пациентах только выгоду. Довольно часто публикации в СМИ носят негативный характер. Логично, что после прочтения подобной информации пациент изначально настроен на обман, а значит - на конфликт.</a:t>
            </a:r>
          </a:p>
          <a:p>
            <a:r>
              <a:rPr lang="ru-RU" b="1" dirty="0" smtClean="0"/>
              <a:t>«Пациент всегда прав». </a:t>
            </a:r>
            <a:r>
              <a:rPr lang="ru-RU" dirty="0" smtClean="0"/>
              <a:t>Пациент приходит к врачу за законным правом – получить информацию о состоянии здоровья, а также за рекомендациями по лечению. Не получая качественную, по его мнению, медицинскую помощь, он в порыве негативных эмоций провоцирует конфликтную ситуацию.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 конфликта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Поиск взаимоприемлемых путей решения противоречий</a:t>
            </a:r>
          </a:p>
          <a:p>
            <a:pPr>
              <a:buNone/>
            </a:pPr>
            <a:r>
              <a:rPr lang="ru-RU" dirty="0" smtClean="0"/>
              <a:t>           Ведет к разрешению проблемы, развивает личность  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Стремление любой ценой утвердить собственную правоту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         Усугубляет проблему, формирует комплекс неполноценности 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ru-RU" dirty="0" smtClean="0"/>
              <a:t>Конструктивные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Деструктивные</a:t>
            </a:r>
            <a:endParaRPr lang="ru-RU" dirty="0"/>
          </a:p>
        </p:txBody>
      </p:sp>
      <p:sp>
        <p:nvSpPr>
          <p:cNvPr id="7" name="Стрелка вправо 6"/>
          <p:cNvSpPr/>
          <p:nvPr/>
        </p:nvSpPr>
        <p:spPr>
          <a:xfrm>
            <a:off x="755576" y="4293096"/>
            <a:ext cx="648072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>
            <a:off x="4932040" y="4365104"/>
            <a:ext cx="648072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Приемы разрешения конфликта 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Конкретность (обсуждаем происшествие, поведение, поступок, а не поведение человека).</a:t>
            </a:r>
          </a:p>
          <a:p>
            <a:r>
              <a:rPr lang="ru-RU" dirty="0" smtClean="0"/>
              <a:t>Движение к цели переговоров (избегаем решения попутных задач, одна цель за один разговор).</a:t>
            </a:r>
          </a:p>
          <a:p>
            <a:r>
              <a:rPr lang="ru-RU" dirty="0" smtClean="0"/>
              <a:t>Коммуникация (пытаемся встать на сторону оппонента).</a:t>
            </a:r>
          </a:p>
          <a:p>
            <a:r>
              <a:rPr lang="ru-RU" dirty="0" smtClean="0"/>
              <a:t>Честная игра (соблюдение общих правил).</a:t>
            </a:r>
          </a:p>
          <a:p>
            <a:r>
              <a:rPr lang="ru-RU" dirty="0" smtClean="0"/>
              <a:t>Использование </a:t>
            </a:r>
            <a:r>
              <a:rPr lang="ru-RU" dirty="0" err="1" smtClean="0"/>
              <a:t>Я-высказываний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Общие правила поведения в конфликте: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141168"/>
          </a:xfrm>
        </p:spPr>
        <p:txBody>
          <a:bodyPr>
            <a:normAutofit fontScale="25000" lnSpcReduction="20000"/>
          </a:bodyPr>
          <a:lstStyle/>
          <a:p>
            <a:endParaRPr lang="ru-RU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600" dirty="0" smtClean="0"/>
              <a:t>1. Дайте возможность человеку «выпустить пар». Пока он раздражен, агрессивен, если его переполняют отрицательные эмоции, договориться с ним будет трудно. Во время его «взрыва» ведите себя спокойно,  уверенно, но не высокомерно.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600" dirty="0" smtClean="0"/>
              <a:t>2. Попросите обосновать свои претензии. Скажите, что будете учитывать только факты и объективные доказательства.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600" dirty="0" smtClean="0"/>
              <a:t>3. Переключите сознание разгневанного партнера по общению с отрицательных эмоций на положительные. Для этого можно использовать следующие приемы: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5600" dirty="0" smtClean="0"/>
              <a:t>попросите у конфликтующего совета;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5600" dirty="0" smtClean="0"/>
              <a:t>задайте неожиданный вопрос совсем о другом, но значимом для него;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5600" dirty="0" smtClean="0"/>
              <a:t>напомните о том, что связывало вас в прошлом и было приятным;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5600" dirty="0" smtClean="0"/>
              <a:t>выразите сочувствие (например, тому, что он потерял слишком много).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600" dirty="0" smtClean="0"/>
              <a:t>4. Не давайте человеку отрицательных оценок, а говорите о своем отношении к конкретным действиям и поступку. Вместо: «Вы грубый человек» лучше скажите: «Я огорчен тем, как вы со мной разговариваете»; «Вы уже дважды не выполнили свое обещание» вместо «Вы – необязательный человек».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600" dirty="0" smtClean="0"/>
              <a:t>5. Попросите сформулировать желаемую цель, пути и варианты достижения ее и огласите свои варианты решения. Лучше будет, если из нескольких  вариантов вам удастся выбрать такое решение, которое удовлетворило бы обоих. Если не можете договориться о чем-то, то ищите объективную меру для соглашения (нормативы, факты, существующие положения, инструкции и т.д.).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200" dirty="0" smtClean="0"/>
              <a:t>6. В любом случае дайте возможность партнеру «сохранить лицо». Сдержите первую реакцию ответа агрессией на агрессию.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/>
              <a:t>7. Доброжелательно проговорите основное содержание претензий партнера для опровержения или подтверждения правильности понимания его высказываний. Например: «Правильно ли я Вас понял?», «Вы хотели сказать…?». Эта тактика устраняет недоразумения, и, кроме того, она демонстрирует внимание к человеку. А это тоже уменьшает его агрессию.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/>
              <a:t>8. Пытайтесь выстраивать диалог «на равных». Держитесь твердо в позиции спокойной уверенности.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/>
              <a:t>9. Избегайте словесной констатации отрицательного эмоционального состояния партнера («А что ты нервничаешь, чего злишься?). Подобные «успокаивающие» слова только усиливают развитие конфликта. Лучше сказать: «Я вижу, вы расстроены. Когда вы успокоитесь мы попробуем разобраться в ситуации».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/>
              <a:t>10. Не бойтесь извиниться, если чувствуете себя виноватым.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/>
              <a:t>11. Сделайте совместный выбор наиболее оптимального способа разрешения конфликта и оговорите взаимоотношения на будущее.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/>
              <a:t>12. Независимо от результатов взаимодействия старайтесь сохранять деловые отношения сотрудничества и взаимопомощи.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677</TotalTime>
  <Words>1256</Words>
  <Application>Microsoft Office PowerPoint</Application>
  <PresentationFormat>Экран (4:3)</PresentationFormat>
  <Paragraphs>95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Обычная</vt:lpstr>
      <vt:lpstr>Разрешение конфликтов  «врач-пациент»</vt:lpstr>
      <vt:lpstr>Причины конфликта «врач-пациент»</vt:lpstr>
      <vt:lpstr>Факторы искажения информации в медицинском конфликте </vt:lpstr>
      <vt:lpstr>Ятрофобия - страх перед врачами </vt:lpstr>
      <vt:lpstr>Как пациент изначально настраивает себя на конфликт</vt:lpstr>
      <vt:lpstr>Цели конфликта</vt:lpstr>
      <vt:lpstr>Приемы разрешения конфликта </vt:lpstr>
      <vt:lpstr> Общие правила поведения в конфликте:  </vt:lpstr>
      <vt:lpstr>Слайд 9</vt:lpstr>
      <vt:lpstr>«Конфликтные привычки» </vt:lpstr>
      <vt:lpstr>  УКЛОНЕНИЕ  </vt:lpstr>
      <vt:lpstr> УЛАЖИВАНИЕ  </vt:lpstr>
      <vt:lpstr>КОНКУРЕНЦИЯ</vt:lpstr>
      <vt:lpstr>КОМПРОМИСС</vt:lpstr>
      <vt:lpstr>СОТРУДНИЧЕСТВО </vt:lpstr>
      <vt:lpstr>Список рекомендуемой литературы 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Разрешение конфликтов  «врач-пациент»</dc:title>
  <dc:creator>DNA7 X86</dc:creator>
  <cp:lastModifiedBy>direc</cp:lastModifiedBy>
  <cp:revision>8</cp:revision>
  <dcterms:created xsi:type="dcterms:W3CDTF">2020-06-24T08:15:57Z</dcterms:created>
  <dcterms:modified xsi:type="dcterms:W3CDTF">2020-06-25T07:05:47Z</dcterms:modified>
</cp:coreProperties>
</file>