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4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18.xml" ContentType="application/vnd.openxmlformats-officedocument.presentationml.notesSlid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7.xml" ContentType="application/vnd.openxmlformats-officedocument.themeOverride+xml"/>
  <Override PartName="/ppt/notesSlides/notesSlide19.xml" ContentType="application/vnd.openxmlformats-officedocument.presentationml.notesSlid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8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9.xml" ContentType="application/vnd.openxmlformats-officedocument.themeOverrid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23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notesSlides/notesSlide24.xml" ContentType="application/vnd.openxmlformats-officedocument.presentationml.notesSl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notesSlides/notesSlide26.xml" ContentType="application/vnd.openxmlformats-officedocument.presentationml.notesSl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notesSlides/notesSlide27.xml" ContentType="application/vnd.openxmlformats-officedocument.presentationml.notesSl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68" r:id="rId2"/>
    <p:sldId id="271" r:id="rId3"/>
    <p:sldId id="274" r:id="rId4"/>
    <p:sldId id="275" r:id="rId5"/>
    <p:sldId id="304" r:id="rId6"/>
    <p:sldId id="276" r:id="rId7"/>
    <p:sldId id="305" r:id="rId8"/>
    <p:sldId id="320" r:id="rId9"/>
    <p:sldId id="279" r:id="rId10"/>
    <p:sldId id="273" r:id="rId11"/>
    <p:sldId id="280" r:id="rId12"/>
    <p:sldId id="281" r:id="rId13"/>
    <p:sldId id="282" r:id="rId14"/>
    <p:sldId id="306" r:id="rId15"/>
    <p:sldId id="310" r:id="rId16"/>
    <p:sldId id="313" r:id="rId17"/>
    <p:sldId id="309" r:id="rId18"/>
    <p:sldId id="311" r:id="rId19"/>
    <p:sldId id="314" r:id="rId20"/>
    <p:sldId id="315" r:id="rId21"/>
    <p:sldId id="316" r:id="rId22"/>
    <p:sldId id="317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21" r:id="rId31"/>
    <p:sldId id="322" r:id="rId32"/>
    <p:sldId id="323" r:id="rId33"/>
    <p:sldId id="324" r:id="rId34"/>
    <p:sldId id="325" r:id="rId35"/>
    <p:sldId id="267" r:id="rId3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63A4"/>
    <a:srgbClr val="00ADD9"/>
    <a:srgbClr val="135891"/>
    <a:srgbClr val="1E29A1"/>
    <a:srgbClr val="1A4394"/>
    <a:srgbClr val="0070BA"/>
    <a:srgbClr val="60497C"/>
    <a:srgbClr val="93A9CF"/>
    <a:srgbClr val="0071C1"/>
    <a:srgbClr val="2143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9537" autoAdjust="0"/>
  </p:normalViewPr>
  <p:slideViewPr>
    <p:cSldViewPr>
      <p:cViewPr varScale="1">
        <p:scale>
          <a:sx n="131" d="100"/>
          <a:sy n="131" d="100"/>
        </p:scale>
        <p:origin x="120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53;&#1050;&#1054;.xls" TargetMode="External"/><Relationship Id="rId1" Type="http://schemas.openxmlformats.org/officeDocument/2006/relationships/themeOverride" Target="../theme/themeOverride20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atia\OneDrive\&#1056;&#1072;&#1073;&#1086;&#1095;&#1080;&#1081;%20&#1089;&#1090;&#1086;&#1083;\13%20&#1050;&#1086;&#1085;&#1075;&#1088;&#1077;&#1089;&#1089;%20&#1087;&#1072;&#1094;&#1080;&#1077;&#1085;&#1090;&#1086;&#1074;\&#1058;&#1072;&#1073;&#1083;&#1080;&#1094;&#1099;%20&#1087;&#1072;&#1094;&#1080;&#1077;&#1085;&#1090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4384517647500094"/>
          <c:y val="1.3619533691410605E-3"/>
          <c:w val="0.51447409136941602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Простые!$H$14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Простые!$A$15:$A$17</c:f>
              <c:strCache>
                <c:ptCount val="3"/>
                <c:pt idx="0">
                  <c:v>Ситуация, скорее, улучшилась, чем ухудшилась</c:v>
                </c:pt>
                <c:pt idx="1">
                  <c:v>Ситуация особо не изменилась, в чем-то стало лучше, в чем-то хуже</c:v>
                </c:pt>
                <c:pt idx="2">
                  <c:v>Ситуация, скорее, ухудшилась</c:v>
                </c:pt>
              </c:strCache>
            </c:strRef>
          </c:cat>
          <c:val>
            <c:numRef>
              <c:f>Простые!$H$15:$H$17</c:f>
              <c:numCache>
                <c:formatCode>0.0%</c:formatCode>
                <c:ptCount val="3"/>
                <c:pt idx="0">
                  <c:v>8.7182823682498384E-2</c:v>
                </c:pt>
                <c:pt idx="1">
                  <c:v>0.20494469746258948</c:v>
                </c:pt>
                <c:pt idx="2">
                  <c:v>0.686402081977879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7C-40B8-B51F-EF1891B0B05F}"/>
            </c:ext>
          </c:extLst>
        </c:ser>
        <c:ser>
          <c:idx val="0"/>
          <c:order val="1"/>
          <c:tx>
            <c:strRef>
              <c:f>Простые!$G$14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Простые!$A$15:$A$17</c:f>
              <c:strCache>
                <c:ptCount val="3"/>
                <c:pt idx="0">
                  <c:v>Ситуация, скорее, улучшилась, чем ухудшилась</c:v>
                </c:pt>
                <c:pt idx="1">
                  <c:v>Ситуация особо не изменилась, в чем-то стало лучше, в чем-то хуже</c:v>
                </c:pt>
                <c:pt idx="2">
                  <c:v>Ситуация, скорее, ухудшилась</c:v>
                </c:pt>
              </c:strCache>
            </c:strRef>
          </c:cat>
          <c:val>
            <c:numRef>
              <c:f>Простые!$G$15:$G$17</c:f>
              <c:numCache>
                <c:formatCode>0.0%</c:formatCode>
                <c:ptCount val="3"/>
                <c:pt idx="0">
                  <c:v>0.11100000000000002</c:v>
                </c:pt>
                <c:pt idx="1">
                  <c:v>0.44900000000000007</c:v>
                </c:pt>
                <c:pt idx="2">
                  <c:v>0.38900000000000007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7C-40B8-B51F-EF1891B0B05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74792960"/>
        <c:axId val="74794496"/>
        <c:extLst/>
      </c:barChart>
      <c:catAx>
        <c:axId val="7479296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74794496"/>
        <c:crosses val="autoZero"/>
        <c:auto val="1"/>
        <c:lblAlgn val="ctr"/>
        <c:lblOffset val="100"/>
        <c:noMultiLvlLbl val="0"/>
      </c:catAx>
      <c:valAx>
        <c:axId val="74794496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7479296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998176583133988"/>
          <c:y val="1.3618737685272221E-3"/>
          <c:w val="0.5201160931733624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Простые!$G$11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Простые!$A$12:$A$16</c:f>
              <c:strCache>
                <c:ptCount val="5"/>
                <c:pt idx="0">
                  <c:v>Наша активность существенно выросла</c:v>
                </c:pt>
                <c:pt idx="1">
                  <c:v>Наша активность, скорее, выросла</c:v>
                </c:pt>
                <c:pt idx="2">
                  <c:v>Наша активность не изменилась</c:v>
                </c:pt>
                <c:pt idx="3">
                  <c:v>Наша активность, скорее, снизилась</c:v>
                </c:pt>
                <c:pt idx="4">
                  <c:v>Наша активность существенно снизилась</c:v>
                </c:pt>
              </c:strCache>
            </c:strRef>
          </c:cat>
          <c:val>
            <c:numRef>
              <c:f>Простые!$G$12:$G$16</c:f>
              <c:numCache>
                <c:formatCode>0.0%</c:formatCode>
                <c:ptCount val="5"/>
                <c:pt idx="0">
                  <c:v>0.2470588235294118</c:v>
                </c:pt>
                <c:pt idx="1">
                  <c:v>0.27058823529411774</c:v>
                </c:pt>
                <c:pt idx="2">
                  <c:v>0.2470588235294118</c:v>
                </c:pt>
                <c:pt idx="3">
                  <c:v>0.11764705882352942</c:v>
                </c:pt>
                <c:pt idx="4">
                  <c:v>4.7058823529411771E-2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9-476D-BE9E-FA7E947FC1F2}"/>
            </c:ext>
          </c:extLst>
        </c:ser>
        <c:ser>
          <c:idx val="0"/>
          <c:order val="1"/>
          <c:tx>
            <c:strRef>
              <c:f>Простые!$F$11</c:f>
              <c:strCache>
                <c:ptCount val="1"/>
                <c:pt idx="0">
                  <c:v>2022 год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Простые!$A$12:$A$16</c:f>
              <c:strCache>
                <c:ptCount val="5"/>
                <c:pt idx="0">
                  <c:v>Наша активность существенно выросла</c:v>
                </c:pt>
                <c:pt idx="1">
                  <c:v>Наша активность, скорее, выросла</c:v>
                </c:pt>
                <c:pt idx="2">
                  <c:v>Наша активность не изменилась</c:v>
                </c:pt>
                <c:pt idx="3">
                  <c:v>Наша активность, скорее, снизилась</c:v>
                </c:pt>
                <c:pt idx="4">
                  <c:v>Наша активность существенно снизилась</c:v>
                </c:pt>
              </c:strCache>
            </c:strRef>
          </c:cat>
          <c:val>
            <c:numRef>
              <c:f>Простые!$F$12:$F$16</c:f>
              <c:numCache>
                <c:formatCode>0.0%</c:formatCode>
                <c:ptCount val="5"/>
                <c:pt idx="0">
                  <c:v>0.23200000000000001</c:v>
                </c:pt>
                <c:pt idx="1">
                  <c:v>0.28800000000000003</c:v>
                </c:pt>
                <c:pt idx="2">
                  <c:v>0.33600000000000008</c:v>
                </c:pt>
                <c:pt idx="3">
                  <c:v>0.112</c:v>
                </c:pt>
                <c:pt idx="4">
                  <c:v>2.4E-2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9-476D-BE9E-FA7E947FC1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4092416"/>
        <c:axId val="84093952"/>
      </c:barChart>
      <c:catAx>
        <c:axId val="84092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4093952"/>
        <c:crosses val="autoZero"/>
        <c:auto val="1"/>
        <c:lblAlgn val="ctr"/>
        <c:lblOffset val="100"/>
        <c:noMultiLvlLbl val="0"/>
      </c:catAx>
      <c:valAx>
        <c:axId val="84093952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40924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9805972222222232"/>
          <c:y val="0.73997369199493979"/>
          <c:w val="0.18761527777777781"/>
          <c:h val="0.215789838061011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998176583133988"/>
          <c:y val="1.3618737685272221E-3"/>
          <c:w val="0.5201160931733624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Простые!$G$22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Простые!$A$23:$A$27</c:f>
              <c:strCache>
                <c:ptCount val="5"/>
                <c:pt idx="0">
                  <c:v>Число обращений существенно выросло</c:v>
                </c:pt>
                <c:pt idx="1">
                  <c:v>Число обращений, скорее, выросло</c:v>
                </c:pt>
                <c:pt idx="2">
                  <c:v>Число обращений не изменилось</c:v>
                </c:pt>
                <c:pt idx="3">
                  <c:v>Число обращений, скорее, снизилось</c:v>
                </c:pt>
                <c:pt idx="4">
                  <c:v>Вопрос неактуален для профиля нашей НКО</c:v>
                </c:pt>
              </c:strCache>
            </c:strRef>
          </c:cat>
          <c:val>
            <c:numRef>
              <c:f>Простые!$G$23:$G$27</c:f>
              <c:numCache>
                <c:formatCode>0.0%</c:formatCode>
                <c:ptCount val="5"/>
                <c:pt idx="0">
                  <c:v>0.27058823529411774</c:v>
                </c:pt>
                <c:pt idx="1">
                  <c:v>0.41176470588235298</c:v>
                </c:pt>
                <c:pt idx="2">
                  <c:v>0.16470588235294123</c:v>
                </c:pt>
                <c:pt idx="3">
                  <c:v>4.7058823529411771E-2</c:v>
                </c:pt>
                <c:pt idx="4">
                  <c:v>2.3529411764705879E-2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D5-4A55-808B-4B347F60C06A}"/>
            </c:ext>
          </c:extLst>
        </c:ser>
        <c:ser>
          <c:idx val="0"/>
          <c:order val="1"/>
          <c:tx>
            <c:strRef>
              <c:f>Простые!$F$22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Простые!$A$23:$A$27</c:f>
              <c:strCache>
                <c:ptCount val="5"/>
                <c:pt idx="0">
                  <c:v>Число обращений существенно выросло</c:v>
                </c:pt>
                <c:pt idx="1">
                  <c:v>Число обращений, скорее, выросло</c:v>
                </c:pt>
                <c:pt idx="2">
                  <c:v>Число обращений не изменилось</c:v>
                </c:pt>
                <c:pt idx="3">
                  <c:v>Число обращений, скорее, снизилось</c:v>
                </c:pt>
                <c:pt idx="4">
                  <c:v>Вопрос неактуален для профиля нашей НКО</c:v>
                </c:pt>
              </c:strCache>
            </c:strRef>
          </c:cat>
          <c:val>
            <c:numRef>
              <c:f>Простые!$F$23:$F$27</c:f>
              <c:numCache>
                <c:formatCode>0.0%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0.3040000000000001</c:v>
                </c:pt>
                <c:pt idx="3">
                  <c:v>4.0000000000000008E-2</c:v>
                </c:pt>
                <c:pt idx="4">
                  <c:v>3.2000000000000008E-2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D5-4A55-808B-4B347F60C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4132608"/>
        <c:axId val="84134144"/>
      </c:barChart>
      <c:catAx>
        <c:axId val="841326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4134144"/>
        <c:crosses val="autoZero"/>
        <c:auto val="1"/>
        <c:lblAlgn val="ctr"/>
        <c:lblOffset val="100"/>
        <c:noMultiLvlLbl val="0"/>
      </c:catAx>
      <c:valAx>
        <c:axId val="8413414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41326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219674481199424"/>
          <c:y val="0.81618244328814959"/>
          <c:w val="0.16319156791669562"/>
          <c:h val="0.18381747057737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7988384669447065"/>
          <c:y val="5.7098425196850412E-3"/>
          <c:w val="0.5201160931733624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Простые!$G$33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Простые!$A$34:$A$39</c:f>
              <c:strCache>
                <c:ptCount val="6"/>
                <c:pt idx="0">
                  <c:v>Вовлеченность пациентов в наши мероприятия существенно выросла</c:v>
                </c:pt>
                <c:pt idx="1">
                  <c:v>Вовлеченность пациентов в наши мероприятия, скорее, выросла</c:v>
                </c:pt>
                <c:pt idx="2">
                  <c:v>Вовлеченность не изменилась</c:v>
                </c:pt>
                <c:pt idx="3">
                  <c:v>Вовлеченность пациентов в наши мероприятия, скорее, снизилась</c:v>
                </c:pt>
                <c:pt idx="4">
                  <c:v>Вовлеченность пациентов в наши мероприятия существенно снизилась</c:v>
                </c:pt>
                <c:pt idx="5">
                  <c:v>Вопрос неактуален для профиля нашей НКО</c:v>
                </c:pt>
              </c:strCache>
            </c:strRef>
          </c:cat>
          <c:val>
            <c:numRef>
              <c:f>Простые!$G$34:$G$39</c:f>
              <c:numCache>
                <c:formatCode>0.0%</c:formatCode>
                <c:ptCount val="6"/>
                <c:pt idx="0">
                  <c:v>0.16470588235294123</c:v>
                </c:pt>
                <c:pt idx="1">
                  <c:v>0.28235294117647064</c:v>
                </c:pt>
                <c:pt idx="2">
                  <c:v>0.22352941176470589</c:v>
                </c:pt>
                <c:pt idx="3">
                  <c:v>0.16470588235294123</c:v>
                </c:pt>
                <c:pt idx="4">
                  <c:v>5.8823529411764705E-2</c:v>
                </c:pt>
                <c:pt idx="5">
                  <c:v>3.529411764705883E-2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4C-49AA-B7AE-4FA86B874877}"/>
            </c:ext>
          </c:extLst>
        </c:ser>
        <c:ser>
          <c:idx val="0"/>
          <c:order val="1"/>
          <c:tx>
            <c:strRef>
              <c:f>Простые!$F$33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Простые!$A$34:$A$39</c:f>
              <c:strCache>
                <c:ptCount val="6"/>
                <c:pt idx="0">
                  <c:v>Вовлеченность пациентов в наши мероприятия существенно выросла</c:v>
                </c:pt>
                <c:pt idx="1">
                  <c:v>Вовлеченность пациентов в наши мероприятия, скорее, выросла</c:v>
                </c:pt>
                <c:pt idx="2">
                  <c:v>Вовлеченность не изменилась</c:v>
                </c:pt>
                <c:pt idx="3">
                  <c:v>Вовлеченность пациентов в наши мероприятия, скорее, снизилась</c:v>
                </c:pt>
                <c:pt idx="4">
                  <c:v>Вовлеченность пациентов в наши мероприятия существенно снизилась</c:v>
                </c:pt>
                <c:pt idx="5">
                  <c:v>Вопрос неактуален для профиля нашей НКО</c:v>
                </c:pt>
              </c:strCache>
            </c:strRef>
          </c:cat>
          <c:val>
            <c:numRef>
              <c:f>Простые!$F$34:$F$39</c:f>
              <c:numCache>
                <c:formatCode>0.0%</c:formatCode>
                <c:ptCount val="6"/>
                <c:pt idx="0">
                  <c:v>9.6000000000000002E-2</c:v>
                </c:pt>
                <c:pt idx="1">
                  <c:v>0.40800000000000003</c:v>
                </c:pt>
                <c:pt idx="2">
                  <c:v>0.27200000000000002</c:v>
                </c:pt>
                <c:pt idx="3">
                  <c:v>0.12000000000000001</c:v>
                </c:pt>
                <c:pt idx="4">
                  <c:v>1.6000000000000004E-2</c:v>
                </c:pt>
                <c:pt idx="5">
                  <c:v>4.0000000000000008E-2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4C-49AA-B7AE-4FA86B8748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88532480"/>
        <c:axId val="88534016"/>
      </c:barChart>
      <c:catAx>
        <c:axId val="885324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" lastClr="FFFFFF">
                <a:lumMod val="7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8534016"/>
        <c:crosses val="autoZero"/>
        <c:auto val="1"/>
        <c:lblAlgn val="ctr"/>
        <c:lblOffset val="100"/>
        <c:noMultiLvlLbl val="0"/>
      </c:catAx>
      <c:valAx>
        <c:axId val="88534016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85324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338728192856781"/>
          <c:y val="0.78462348456442954"/>
          <c:w val="0.16661264630994743"/>
          <c:h val="0.18381733533308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998176583133988"/>
          <c:y val="1.3618737685272221E-3"/>
          <c:w val="0.5201160931733624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Множественные!$F$46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Множественные!$A$47:$A$50</c:f>
              <c:strCache>
                <c:ptCount val="4"/>
                <c:pt idx="0">
                  <c:v>Формы работы нашей НКО не изменились</c:v>
                </c:pt>
                <c:pt idx="1">
                  <c:v>Появились новые формы работы</c:v>
                </c:pt>
                <c:pt idx="2">
                  <c:v>Исчезли некоторые формы работы</c:v>
                </c:pt>
                <c:pt idx="3">
                  <c:v>Не знаю</c:v>
                </c:pt>
              </c:strCache>
            </c:strRef>
          </c:cat>
          <c:val>
            <c:numRef>
              <c:f>Множественные!$F$47:$F$50</c:f>
              <c:numCache>
                <c:formatCode>0.0%</c:formatCode>
                <c:ptCount val="4"/>
                <c:pt idx="0">
                  <c:v>0.35323529411764698</c:v>
                </c:pt>
                <c:pt idx="1">
                  <c:v>0.38823529411764707</c:v>
                </c:pt>
                <c:pt idx="2">
                  <c:v>0.18794117647058803</c:v>
                </c:pt>
                <c:pt idx="3">
                  <c:v>7.058823529411766E-2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69-41E9-AE19-FE700D8F699E}"/>
            </c:ext>
          </c:extLst>
        </c:ser>
        <c:ser>
          <c:idx val="0"/>
          <c:order val="1"/>
          <c:tx>
            <c:strRef>
              <c:f>Множественные!$E$46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Множественные!$A$47:$A$50</c:f>
              <c:strCache>
                <c:ptCount val="4"/>
                <c:pt idx="0">
                  <c:v>Формы работы нашей НКО не изменились</c:v>
                </c:pt>
                <c:pt idx="1">
                  <c:v>Появились новые формы работы</c:v>
                </c:pt>
                <c:pt idx="2">
                  <c:v>Исчезли некоторые формы работы</c:v>
                </c:pt>
                <c:pt idx="3">
                  <c:v>Не знаю</c:v>
                </c:pt>
              </c:strCache>
            </c:strRef>
          </c:cat>
          <c:val>
            <c:numRef>
              <c:f>Множественные!$E$47:$E$50</c:f>
              <c:numCache>
                <c:formatCode>###0.0%</c:formatCode>
                <c:ptCount val="4"/>
                <c:pt idx="0">
                  <c:v>0.58064516129032251</c:v>
                </c:pt>
                <c:pt idx="1">
                  <c:v>0.27419354838709675</c:v>
                </c:pt>
                <c:pt idx="2">
                  <c:v>9.6774193548387108E-2</c:v>
                </c:pt>
                <c:pt idx="3">
                  <c:v>8.0645161290322592E-2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69-41E9-AE19-FE700D8F69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88552192"/>
        <c:axId val="88553728"/>
      </c:barChart>
      <c:catAx>
        <c:axId val="88552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8553728"/>
        <c:crosses val="autoZero"/>
        <c:auto val="1"/>
        <c:lblAlgn val="ctr"/>
        <c:lblOffset val="100"/>
        <c:noMultiLvlLbl val="0"/>
      </c:catAx>
      <c:valAx>
        <c:axId val="88553728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855219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7244017812707766"/>
          <c:y val="0.71299942923729587"/>
          <c:w val="0.19684778265865285"/>
          <c:h val="0.287000570762704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624756446068183"/>
          <c:y val="0"/>
          <c:w val="0.45031829191722716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Простые!$G$44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Простые!$A$45:$A$49</c:f>
              <c:strCache>
                <c:ptCount val="5"/>
                <c:pt idx="0">
                  <c:v>Взаимодействие значительно улучшилось</c:v>
                </c:pt>
                <c:pt idx="1">
                  <c:v>Взаимодействие, скорее, улучшилось</c:v>
                </c:pt>
                <c:pt idx="2">
                  <c:v>Взаимодействие осталось на прежнем уровне</c:v>
                </c:pt>
                <c:pt idx="3">
                  <c:v>Взаимодействие, скорее, ухудшилось</c:v>
                </c:pt>
                <c:pt idx="4">
                  <c:v>Взаимодействие практически прекратилось</c:v>
                </c:pt>
              </c:strCache>
            </c:strRef>
          </c:cat>
          <c:val>
            <c:numRef>
              <c:f>Простые!$G$45:$G$49</c:f>
              <c:numCache>
                <c:formatCode>0.0%</c:formatCode>
                <c:ptCount val="5"/>
                <c:pt idx="0">
                  <c:v>7.058823529411766E-2</c:v>
                </c:pt>
                <c:pt idx="1">
                  <c:v>0.28235294117647064</c:v>
                </c:pt>
                <c:pt idx="2">
                  <c:v>0.30588235294117655</c:v>
                </c:pt>
                <c:pt idx="3">
                  <c:v>0.16470588235294123</c:v>
                </c:pt>
                <c:pt idx="4">
                  <c:v>0.10588235294117648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9-47B4-B0D2-41AEB037C518}"/>
            </c:ext>
          </c:extLst>
        </c:ser>
        <c:ser>
          <c:idx val="0"/>
          <c:order val="1"/>
          <c:tx>
            <c:strRef>
              <c:f>Простые!$F$44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Простые!$A$45:$A$49</c:f>
              <c:strCache>
                <c:ptCount val="5"/>
                <c:pt idx="0">
                  <c:v>Взаимодействие значительно улучшилось</c:v>
                </c:pt>
                <c:pt idx="1">
                  <c:v>Взаимодействие, скорее, улучшилось</c:v>
                </c:pt>
                <c:pt idx="2">
                  <c:v>Взаимодействие осталось на прежнем уровне</c:v>
                </c:pt>
                <c:pt idx="3">
                  <c:v>Взаимодействие, скорее, ухудшилось</c:v>
                </c:pt>
                <c:pt idx="4">
                  <c:v>Взаимодействие практически прекратилось</c:v>
                </c:pt>
              </c:strCache>
            </c:strRef>
          </c:cat>
          <c:val>
            <c:numRef>
              <c:f>Простые!$F$45:$F$49</c:f>
              <c:numCache>
                <c:formatCode>0.0%</c:formatCode>
                <c:ptCount val="5"/>
                <c:pt idx="0">
                  <c:v>0.10400000000000001</c:v>
                </c:pt>
                <c:pt idx="1">
                  <c:v>0.26400000000000001</c:v>
                </c:pt>
                <c:pt idx="2">
                  <c:v>0.3680000000000001</c:v>
                </c:pt>
                <c:pt idx="3">
                  <c:v>0.13600000000000001</c:v>
                </c:pt>
                <c:pt idx="4">
                  <c:v>6.4000000000000015E-2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E9-47B4-B0D2-41AEB037C5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8839680"/>
        <c:axId val="88841216"/>
      </c:barChart>
      <c:catAx>
        <c:axId val="888396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8841216"/>
        <c:crosses val="autoZero"/>
        <c:auto val="1"/>
        <c:lblAlgn val="ctr"/>
        <c:lblOffset val="100"/>
        <c:noMultiLvlLbl val="0"/>
      </c:catAx>
      <c:valAx>
        <c:axId val="88841216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88396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4362874396135268"/>
          <c:y val="0.84889999999999999"/>
          <c:w val="0.15233762687178554"/>
          <c:h val="0.151100000000000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066340893541418"/>
          <c:y val="1.3618737685272221E-3"/>
          <c:w val="0.4685280213435612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Простые!$G$72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Простые!$A$73:$A$77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Простые!$G$73:$G$77</c:f>
              <c:numCache>
                <c:formatCode>0.0%</c:formatCode>
                <c:ptCount val="5"/>
                <c:pt idx="0">
                  <c:v>0.11764705882352942</c:v>
                </c:pt>
                <c:pt idx="1">
                  <c:v>0.18823529411764711</c:v>
                </c:pt>
                <c:pt idx="2">
                  <c:v>0.32941176470588246</c:v>
                </c:pt>
                <c:pt idx="3">
                  <c:v>0.2</c:v>
                </c:pt>
                <c:pt idx="4">
                  <c:v>8.2352941176470601E-2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D-4F2D-98CA-A11E072868A2}"/>
            </c:ext>
          </c:extLst>
        </c:ser>
        <c:ser>
          <c:idx val="0"/>
          <c:order val="1"/>
          <c:tx>
            <c:strRef>
              <c:f>Простые!$F$72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Простые!$A$73:$A$77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Простые!$F$73:$F$77</c:f>
              <c:numCache>
                <c:formatCode>0.0%</c:formatCode>
                <c:ptCount val="5"/>
                <c:pt idx="0">
                  <c:v>0.12000000000000001</c:v>
                </c:pt>
                <c:pt idx="1">
                  <c:v>0.111</c:v>
                </c:pt>
                <c:pt idx="2">
                  <c:v>0.3680000000000001</c:v>
                </c:pt>
                <c:pt idx="3">
                  <c:v>0.28000000000000008</c:v>
                </c:pt>
                <c:pt idx="4">
                  <c:v>0.12100000000000001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D-4F2D-98CA-A11E07286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8976000"/>
        <c:axId val="88990080"/>
      </c:barChart>
      <c:catAx>
        <c:axId val="88976000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one"/>
        <c:crossAx val="88990080"/>
        <c:crosses val="autoZero"/>
        <c:auto val="1"/>
        <c:lblAlgn val="ctr"/>
        <c:lblOffset val="100"/>
        <c:noMultiLvlLbl val="0"/>
      </c:catAx>
      <c:valAx>
        <c:axId val="88990080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89760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5209029656968988"/>
          <c:y val="1.3618737685272221E-3"/>
          <c:w val="0.5695951047273551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Простые!$G$54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Простые!$A$55:$A$59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Простые!$G$55:$G$59</c:f>
              <c:numCache>
                <c:formatCode>0.0%</c:formatCode>
                <c:ptCount val="5"/>
                <c:pt idx="0">
                  <c:v>0.16470588235294123</c:v>
                </c:pt>
                <c:pt idx="1">
                  <c:v>0.15294117647058827</c:v>
                </c:pt>
                <c:pt idx="2">
                  <c:v>0.4</c:v>
                </c:pt>
                <c:pt idx="3">
                  <c:v>0.18823529411764711</c:v>
                </c:pt>
                <c:pt idx="4">
                  <c:v>3.529411764705883E-2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AF-40B5-8B81-E69FE2386AF8}"/>
            </c:ext>
          </c:extLst>
        </c:ser>
        <c:ser>
          <c:idx val="0"/>
          <c:order val="1"/>
          <c:tx>
            <c:strRef>
              <c:f>Простые!$F$54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Простые!$A$55:$A$59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Простые!$F$55:$F$59</c:f>
              <c:numCache>
                <c:formatCode>0.0%</c:formatCode>
                <c:ptCount val="5"/>
                <c:pt idx="0">
                  <c:v>0.10400000000000001</c:v>
                </c:pt>
                <c:pt idx="1">
                  <c:v>0.128</c:v>
                </c:pt>
                <c:pt idx="2">
                  <c:v>0.44</c:v>
                </c:pt>
                <c:pt idx="3">
                  <c:v>0.224</c:v>
                </c:pt>
                <c:pt idx="4">
                  <c:v>0.10400000000000001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AF-40B5-8B81-E69FE2386A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9024384"/>
        <c:axId val="89025920"/>
      </c:barChart>
      <c:catAx>
        <c:axId val="89024384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one"/>
        <c:crossAx val="89025920"/>
        <c:crosses val="autoZero"/>
        <c:auto val="1"/>
        <c:lblAlgn val="ctr"/>
        <c:lblOffset val="100"/>
        <c:noMultiLvlLbl val="0"/>
      </c:catAx>
      <c:valAx>
        <c:axId val="89025920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90243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6107717477019408"/>
          <c:y val="1.3616358791652947E-3"/>
          <c:w val="0.59485456694594763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Простые!$G$63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Простые!$A$64:$A$68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Простые!$G$64:$G$68</c:f>
              <c:numCache>
                <c:formatCode>0.0%</c:formatCode>
                <c:ptCount val="5"/>
                <c:pt idx="0">
                  <c:v>0.21176470588235297</c:v>
                </c:pt>
                <c:pt idx="1">
                  <c:v>0.21176470588235297</c:v>
                </c:pt>
                <c:pt idx="2">
                  <c:v>0.32941176470588246</c:v>
                </c:pt>
                <c:pt idx="3">
                  <c:v>0.15294117647058827</c:v>
                </c:pt>
                <c:pt idx="4">
                  <c:v>4.7058823529411771E-2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9-46FE-B7EC-A5C8A63C187D}"/>
            </c:ext>
          </c:extLst>
        </c:ser>
        <c:ser>
          <c:idx val="0"/>
          <c:order val="1"/>
          <c:tx>
            <c:strRef>
              <c:f>Простые!$F$63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Простые!$A$64:$A$68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Простые!$F$64:$F$68</c:f>
              <c:numCache>
                <c:formatCode>0.0%</c:formatCode>
                <c:ptCount val="5"/>
                <c:pt idx="0">
                  <c:v>0.15200000000000002</c:v>
                </c:pt>
                <c:pt idx="1">
                  <c:v>0.16800000000000001</c:v>
                </c:pt>
                <c:pt idx="2">
                  <c:v>0.41600000000000004</c:v>
                </c:pt>
                <c:pt idx="3">
                  <c:v>0.16</c:v>
                </c:pt>
                <c:pt idx="4">
                  <c:v>0.10400000000000001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D9-46FE-B7EC-A5C8A63C1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8867968"/>
        <c:axId val="88869504"/>
      </c:barChart>
      <c:catAx>
        <c:axId val="88867968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one"/>
        <c:crossAx val="88869504"/>
        <c:crosses val="autoZero"/>
        <c:auto val="1"/>
        <c:lblAlgn val="ctr"/>
        <c:lblOffset val="100"/>
        <c:noMultiLvlLbl val="0"/>
      </c:catAx>
      <c:valAx>
        <c:axId val="8886950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886796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7988381155337423"/>
          <c:y val="5.7097527390289182E-3"/>
          <c:w val="0.5201160931733624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Простые!$G$81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Простые!$A$82:$A$86</c:f>
              <c:strCache>
                <c:ptCount val="5"/>
                <c:pt idx="0">
                  <c:v>Заинтересованность власти в их работе существенно выросла</c:v>
                </c:pt>
                <c:pt idx="1">
                  <c:v>Заинтересованность власти в их работе, скорее, выросла</c:v>
                </c:pt>
                <c:pt idx="2">
                  <c:v>Изменений нет</c:v>
                </c:pt>
                <c:pt idx="3">
                  <c:v>Заинтересованность власти в их работе, скорее, снизилась</c:v>
                </c:pt>
                <c:pt idx="4">
                  <c:v>Заинтересованность власти в их работе существенно снизилась</c:v>
                </c:pt>
              </c:strCache>
            </c:strRef>
          </c:cat>
          <c:val>
            <c:numRef>
              <c:f>Простые!$G$82:$G$86</c:f>
              <c:numCache>
                <c:formatCode>0.0%</c:formatCode>
                <c:ptCount val="5"/>
                <c:pt idx="0">
                  <c:v>2.3529411764705879E-2</c:v>
                </c:pt>
                <c:pt idx="1">
                  <c:v>0.17647058823529416</c:v>
                </c:pt>
                <c:pt idx="2">
                  <c:v>0.35294117647058826</c:v>
                </c:pt>
                <c:pt idx="3">
                  <c:v>0.16470588235294123</c:v>
                </c:pt>
                <c:pt idx="4">
                  <c:v>0.17647058823529416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59-48AF-9528-E2814439A805}"/>
            </c:ext>
          </c:extLst>
        </c:ser>
        <c:ser>
          <c:idx val="0"/>
          <c:order val="1"/>
          <c:tx>
            <c:strRef>
              <c:f>Простые!$F$81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Простые!$A$82:$A$86</c:f>
              <c:strCache>
                <c:ptCount val="5"/>
                <c:pt idx="0">
                  <c:v>Заинтересованность власти в их работе существенно выросла</c:v>
                </c:pt>
                <c:pt idx="1">
                  <c:v>Заинтересованность власти в их работе, скорее, выросла</c:v>
                </c:pt>
                <c:pt idx="2">
                  <c:v>Изменений нет</c:v>
                </c:pt>
                <c:pt idx="3">
                  <c:v>Заинтересованность власти в их работе, скорее, снизилась</c:v>
                </c:pt>
                <c:pt idx="4">
                  <c:v>Заинтересованность власти в их работе существенно снизилась</c:v>
                </c:pt>
              </c:strCache>
            </c:strRef>
          </c:cat>
          <c:val>
            <c:numRef>
              <c:f>Простые!$F$82:$F$86</c:f>
              <c:numCache>
                <c:formatCode>0.0%</c:formatCode>
                <c:ptCount val="5"/>
                <c:pt idx="0">
                  <c:v>4.0000000000000008E-2</c:v>
                </c:pt>
                <c:pt idx="1">
                  <c:v>0.14400000000000002</c:v>
                </c:pt>
                <c:pt idx="2">
                  <c:v>0.40800000000000003</c:v>
                </c:pt>
                <c:pt idx="3">
                  <c:v>0.18400000000000002</c:v>
                </c:pt>
                <c:pt idx="4">
                  <c:v>6.4000000000000015E-2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59-48AF-9528-E2814439A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180416"/>
        <c:axId val="89190400"/>
      </c:barChart>
      <c:catAx>
        <c:axId val="891804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9190400"/>
        <c:crosses val="autoZero"/>
        <c:auto val="1"/>
        <c:lblAlgn val="ctr"/>
        <c:lblOffset val="100"/>
        <c:noMultiLvlLbl val="0"/>
      </c:catAx>
      <c:valAx>
        <c:axId val="89190400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918041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749338765086789"/>
          <c:y val="4.1823417906095083E-2"/>
          <c:w val="0.1523375794241936"/>
          <c:h val="0.1838174394867309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998176583133988"/>
          <c:y val="1.3618737685272221E-3"/>
          <c:w val="0.49659931738890739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Простые!$G$91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Простые!$A$92:$A$96</c:f>
              <c:strCache>
                <c:ptCount val="5"/>
                <c:pt idx="0">
                  <c:v>Их активность существенно выросла</c:v>
                </c:pt>
                <c:pt idx="1">
                  <c:v>Их активность, скорее, выросла</c:v>
                </c:pt>
                <c:pt idx="2">
                  <c:v>Их активность не изменилась</c:v>
                </c:pt>
                <c:pt idx="3">
                  <c:v>Их активность, скорее, снизилась</c:v>
                </c:pt>
                <c:pt idx="4">
                  <c:v>Их активность существенно снизилась</c:v>
                </c:pt>
              </c:strCache>
            </c:strRef>
          </c:cat>
          <c:val>
            <c:numRef>
              <c:f>Простые!$G$92:$G$96</c:f>
              <c:numCache>
                <c:formatCode>0.0%</c:formatCode>
                <c:ptCount val="5"/>
                <c:pt idx="0">
                  <c:v>3.529411764705883E-2</c:v>
                </c:pt>
                <c:pt idx="1">
                  <c:v>0.18823529411764711</c:v>
                </c:pt>
                <c:pt idx="2">
                  <c:v>0.30588235294117655</c:v>
                </c:pt>
                <c:pt idx="3">
                  <c:v>0.15294117647058827</c:v>
                </c:pt>
                <c:pt idx="4">
                  <c:v>0.21176470588235297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F7-4CA6-87F3-539F54634AE2}"/>
            </c:ext>
          </c:extLst>
        </c:ser>
        <c:ser>
          <c:idx val="0"/>
          <c:order val="1"/>
          <c:tx>
            <c:strRef>
              <c:f>Простые!$F$91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Простые!$A$92:$A$96</c:f>
              <c:strCache>
                <c:ptCount val="5"/>
                <c:pt idx="0">
                  <c:v>Их активность существенно выросла</c:v>
                </c:pt>
                <c:pt idx="1">
                  <c:v>Их активность, скорее, выросла</c:v>
                </c:pt>
                <c:pt idx="2">
                  <c:v>Их активность не изменилась</c:v>
                </c:pt>
                <c:pt idx="3">
                  <c:v>Их активность, скорее, снизилась</c:v>
                </c:pt>
                <c:pt idx="4">
                  <c:v>Их активность существенно снизилась</c:v>
                </c:pt>
              </c:strCache>
            </c:strRef>
          </c:cat>
          <c:val>
            <c:numRef>
              <c:f>Простые!$F$92:$F$96</c:f>
              <c:numCache>
                <c:formatCode>0.0%</c:formatCode>
                <c:ptCount val="5"/>
                <c:pt idx="0">
                  <c:v>4.8000000000000001E-2</c:v>
                </c:pt>
                <c:pt idx="1">
                  <c:v>0.14400000000000002</c:v>
                </c:pt>
                <c:pt idx="2">
                  <c:v>0.36000000000000004</c:v>
                </c:pt>
                <c:pt idx="3">
                  <c:v>0.18400000000000002</c:v>
                </c:pt>
                <c:pt idx="4">
                  <c:v>6.4000000000000015E-2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6F7-4CA6-87F3-539F54634A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9126400"/>
        <c:axId val="89127936"/>
      </c:barChart>
      <c:catAx>
        <c:axId val="891264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9127936"/>
        <c:crosses val="autoZero"/>
        <c:auto val="1"/>
        <c:lblAlgn val="ctr"/>
        <c:lblOffset val="100"/>
        <c:noMultiLvlLbl val="0"/>
      </c:catAx>
      <c:valAx>
        <c:axId val="89127936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91264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749347407868313"/>
          <c:y val="4.1823456278491496E-2"/>
          <c:w val="0.15233753137806008"/>
          <c:h val="0.183817322834645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4368988325510428"/>
          <c:y val="0"/>
          <c:w val="0.52786916688830587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Множественные!$G$25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dLbl>
              <c:idx val="7"/>
              <c:layout>
                <c:manualLayout>
                  <c:x val="6.5939771547248185E-2"/>
                  <c:y val="3.0555555555555556E-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384-451F-8EAC-3FAA7F1C31F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Множественные!$A$26:$A$40</c:f>
              <c:strCache>
                <c:ptCount val="15"/>
                <c:pt idx="0">
                  <c:v>Низкие доступность и качество амбулаторной помощи в поликлинике</c:v>
                </c:pt>
                <c:pt idx="1">
                  <c:v>Невыстроенная маршрутизация пациентов в поликлинике</c:v>
                </c:pt>
                <c:pt idx="2">
                  <c:v>Недоступность льготных лекарств</c:v>
                </c:pt>
                <c:pt idx="3">
                  <c:v>Недоступность высокотехнологичной медицинской помощи</c:v>
                </c:pt>
                <c:pt idx="4">
                  <c:v>Плохое отношение медицинского персонала к больным</c:v>
                </c:pt>
                <c:pt idx="5">
                  <c:v>Низкие доступность и качество стационарного лечения</c:v>
                </c:pt>
                <c:pt idx="6">
                  <c:v>Недоступность и качество медико-социальной реабилитации</c:v>
                </c:pt>
                <c:pt idx="7">
                  <c:v>Невозможность попасть в федеральное медицинское учреждение</c:v>
                </c:pt>
                <c:pt idx="8">
                  <c:v>Невозможность получить дистанционную медицинскую консультацию</c:v>
                </c:pt>
                <c:pt idx="9">
                  <c:v>Невозможность получить электронные рецепты</c:v>
                </c:pt>
                <c:pt idx="10">
                  <c:v>Ограничения в доступности скорой, экстренной и неотложной медицинской помощь</c:v>
                </c:pt>
                <c:pt idx="11">
                  <c:v>Невозможность доставки льготных лекарств на дом</c:v>
                </c:pt>
                <c:pt idx="12">
                  <c:v>Недоступность технических средств реабилитации</c:v>
                </c:pt>
                <c:pt idx="13">
                  <c:v>Низкая доступность лечебного питания</c:v>
                </c:pt>
                <c:pt idx="14">
                  <c:v>Низкие доступность и качество медико-социальной экспертизы</c:v>
                </c:pt>
              </c:strCache>
            </c:strRef>
          </c:cat>
          <c:val>
            <c:numRef>
              <c:f>Множественные!$G$26:$G$40</c:f>
              <c:numCache>
                <c:formatCode>0.0%</c:formatCode>
                <c:ptCount val="15"/>
                <c:pt idx="0">
                  <c:v>0.66184573002754843</c:v>
                </c:pt>
                <c:pt idx="1">
                  <c:v>0.51721763085399453</c:v>
                </c:pt>
                <c:pt idx="2">
                  <c:v>0.40426997245179064</c:v>
                </c:pt>
                <c:pt idx="3">
                  <c:v>0.41460055096418735</c:v>
                </c:pt>
                <c:pt idx="4">
                  <c:v>0.35537190082644637</c:v>
                </c:pt>
                <c:pt idx="5">
                  <c:v>0.38498622589531689</c:v>
                </c:pt>
                <c:pt idx="6">
                  <c:v>0.29820936639118456</c:v>
                </c:pt>
                <c:pt idx="7">
                  <c:v>0.15220385674931133</c:v>
                </c:pt>
                <c:pt idx="8">
                  <c:v>0.24793388429752075</c:v>
                </c:pt>
                <c:pt idx="9">
                  <c:v>0.23898071625344353</c:v>
                </c:pt>
                <c:pt idx="10">
                  <c:v>0.36432506887052346</c:v>
                </c:pt>
                <c:pt idx="11">
                  <c:v>0.22038567493112945</c:v>
                </c:pt>
                <c:pt idx="12">
                  <c:v>0.21143250688705237</c:v>
                </c:pt>
                <c:pt idx="13">
                  <c:v>0.18663911845730033</c:v>
                </c:pt>
                <c:pt idx="14">
                  <c:v>0.18112947658402206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0F-44F2-BDF8-AC7064080B5D}"/>
            </c:ext>
          </c:extLst>
        </c:ser>
        <c:ser>
          <c:idx val="0"/>
          <c:order val="1"/>
          <c:tx>
            <c:strRef>
              <c:f>Множественные!$F$25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Множественные!$A$26:$A$40</c:f>
              <c:strCache>
                <c:ptCount val="15"/>
                <c:pt idx="0">
                  <c:v>Низкие доступность и качество амбулаторной помощи в поликлинике</c:v>
                </c:pt>
                <c:pt idx="1">
                  <c:v>Невыстроенная маршрутизация пациентов в поликлинике</c:v>
                </c:pt>
                <c:pt idx="2">
                  <c:v>Недоступность льготных лекарств</c:v>
                </c:pt>
                <c:pt idx="3">
                  <c:v>Недоступность высокотехнологичной медицинской помощи</c:v>
                </c:pt>
                <c:pt idx="4">
                  <c:v>Плохое отношение медицинского персонала к больным</c:v>
                </c:pt>
                <c:pt idx="5">
                  <c:v>Низкие доступность и качество стационарного лечения</c:v>
                </c:pt>
                <c:pt idx="6">
                  <c:v>Недоступность и качество медико-социальной реабилитации</c:v>
                </c:pt>
                <c:pt idx="7">
                  <c:v>Невозможность попасть в федеральное медицинское учреждение</c:v>
                </c:pt>
                <c:pt idx="8">
                  <c:v>Невозможность получить дистанционную медицинскую консультацию</c:v>
                </c:pt>
                <c:pt idx="9">
                  <c:v>Невозможность получить электронные рецепты</c:v>
                </c:pt>
                <c:pt idx="10">
                  <c:v>Ограничения в доступности скорой, экстренной и неотложной медицинской помощь</c:v>
                </c:pt>
                <c:pt idx="11">
                  <c:v>Невозможность доставки льготных лекарств на дом</c:v>
                </c:pt>
                <c:pt idx="12">
                  <c:v>Недоступность технических средств реабилитации</c:v>
                </c:pt>
                <c:pt idx="13">
                  <c:v>Низкая доступность лечебного питания</c:v>
                </c:pt>
                <c:pt idx="14">
                  <c:v>Низкие доступность и качество медико-социальной экспертизы</c:v>
                </c:pt>
              </c:strCache>
            </c:strRef>
          </c:cat>
          <c:val>
            <c:numRef>
              <c:f>Множественные!$F$26:$F$40</c:f>
              <c:numCache>
                <c:formatCode>0.0%</c:formatCode>
                <c:ptCount val="15"/>
                <c:pt idx="0">
                  <c:v>0.53166915052160968</c:v>
                </c:pt>
                <c:pt idx="1">
                  <c:v>0.41616989567809237</c:v>
                </c:pt>
                <c:pt idx="2">
                  <c:v>0.33979135618479883</c:v>
                </c:pt>
                <c:pt idx="3">
                  <c:v>0.32898658718330859</c:v>
                </c:pt>
                <c:pt idx="4">
                  <c:v>0.28688524590163939</c:v>
                </c:pt>
                <c:pt idx="5">
                  <c:v>0.27794336810730252</c:v>
                </c:pt>
                <c:pt idx="6">
                  <c:v>0.25111773472429211</c:v>
                </c:pt>
                <c:pt idx="7">
                  <c:v>0.24031296572280181</c:v>
                </c:pt>
                <c:pt idx="8">
                  <c:v>0.23099850968703431</c:v>
                </c:pt>
                <c:pt idx="9">
                  <c:v>0.19821162444113266</c:v>
                </c:pt>
                <c:pt idx="10">
                  <c:v>0.17958271236959761</c:v>
                </c:pt>
                <c:pt idx="11">
                  <c:v>0.17511177347242923</c:v>
                </c:pt>
                <c:pt idx="12">
                  <c:v>0.16579731743666173</c:v>
                </c:pt>
                <c:pt idx="13">
                  <c:v>0.14716840536512674</c:v>
                </c:pt>
                <c:pt idx="14">
                  <c:v>0.13114754098360654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0F-44F2-BDF8-AC7064080B5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4"/>
        <c:overlap val="49"/>
        <c:axId val="74887552"/>
        <c:axId val="74889088"/>
        <c:extLst/>
      </c:barChart>
      <c:catAx>
        <c:axId val="7488755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ysClr val="windowText" lastClr="000000">
                <a:lumMod val="85000"/>
                <a:lumOff val="15000"/>
              </a:sys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74889088"/>
        <c:crosses val="autoZero"/>
        <c:auto val="1"/>
        <c:lblAlgn val="ctr"/>
        <c:lblOffset val="100"/>
        <c:noMultiLvlLbl val="0"/>
      </c:catAx>
      <c:valAx>
        <c:axId val="74889088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7488755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7593686188171072"/>
          <c:y val="0.83483638888888889"/>
          <c:w val="0.11887763765439491"/>
          <c:h val="0.16516361111111111"/>
        </c:manualLayout>
      </c:layout>
      <c:overlay val="0"/>
      <c:spPr>
        <a:solidFill>
          <a:sysClr val="window" lastClr="FFFFFF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9018825759486689"/>
          <c:y val="5.7097208919929159E-3"/>
          <c:w val="0.44777850885902315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Простые!$G$101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Простые!$A$102:$A$106</c:f>
              <c:strCache>
                <c:ptCount val="5"/>
                <c:pt idx="0">
                  <c:v>Возможности общественных советов сильно увеличились</c:v>
                </c:pt>
                <c:pt idx="1">
                  <c:v>Возможности общественных советов продолжают расширяться</c:v>
                </c:pt>
                <c:pt idx="2">
                  <c:v>Изменений не произошло</c:v>
                </c:pt>
                <c:pt idx="3">
                  <c:v>Возможностей у общественных советов стало несколько меньше</c:v>
                </c:pt>
                <c:pt idx="4">
                  <c:v>Возможности общественных советов участвовать в принятии решений существенно уменьшились</c:v>
                </c:pt>
              </c:strCache>
            </c:strRef>
          </c:cat>
          <c:val>
            <c:numRef>
              <c:f>Простые!$G$102:$G$106</c:f>
              <c:numCache>
                <c:formatCode>0.0%</c:formatCode>
                <c:ptCount val="5"/>
                <c:pt idx="0">
                  <c:v>1.1764705882352943E-2</c:v>
                </c:pt>
                <c:pt idx="1">
                  <c:v>0.10588235294117648</c:v>
                </c:pt>
                <c:pt idx="2">
                  <c:v>0.45882352941176474</c:v>
                </c:pt>
                <c:pt idx="3">
                  <c:v>0.10588235294117648</c:v>
                </c:pt>
                <c:pt idx="4">
                  <c:v>0.16470588235294123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3C-4186-9662-1ABC34FC1479}"/>
            </c:ext>
          </c:extLst>
        </c:ser>
        <c:ser>
          <c:idx val="0"/>
          <c:order val="1"/>
          <c:tx>
            <c:strRef>
              <c:f>Простые!$F$101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Простые!$A$102:$A$106</c:f>
              <c:strCache>
                <c:ptCount val="5"/>
                <c:pt idx="0">
                  <c:v>Возможности общественных советов сильно увеличились</c:v>
                </c:pt>
                <c:pt idx="1">
                  <c:v>Возможности общественных советов продолжают расширяться</c:v>
                </c:pt>
                <c:pt idx="2">
                  <c:v>Изменений не произошло</c:v>
                </c:pt>
                <c:pt idx="3">
                  <c:v>Возможностей у общественных советов стало несколько меньше</c:v>
                </c:pt>
                <c:pt idx="4">
                  <c:v>Возможности общественных советов участвовать в принятии решений существенно уменьшились</c:v>
                </c:pt>
              </c:strCache>
            </c:strRef>
          </c:cat>
          <c:val>
            <c:numRef>
              <c:f>Простые!$F$102:$F$106</c:f>
              <c:numCache>
                <c:formatCode>0.0%</c:formatCode>
                <c:ptCount val="5"/>
                <c:pt idx="0">
                  <c:v>1.6000000000000004E-2</c:v>
                </c:pt>
                <c:pt idx="1">
                  <c:v>0.20800000000000002</c:v>
                </c:pt>
                <c:pt idx="2">
                  <c:v>0.44</c:v>
                </c:pt>
                <c:pt idx="3">
                  <c:v>7.1999999999999995E-2</c:v>
                </c:pt>
                <c:pt idx="4">
                  <c:v>5.6000000000000001E-2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3C-4186-9662-1ABC34FC1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89270912"/>
        <c:axId val="89293184"/>
      </c:barChart>
      <c:catAx>
        <c:axId val="8927091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89293184"/>
        <c:crosses val="autoZero"/>
        <c:auto val="1"/>
        <c:lblAlgn val="ctr"/>
        <c:lblOffset val="100"/>
        <c:noMultiLvlLbl val="0"/>
      </c:catAx>
      <c:valAx>
        <c:axId val="89293184"/>
        <c:scaling>
          <c:orientation val="minMax"/>
        </c:scaling>
        <c:delete val="1"/>
        <c:axPos val="t"/>
        <c:numFmt formatCode="0.0%" sourceLinked="1"/>
        <c:majorTickMark val="out"/>
        <c:minorTickMark val="none"/>
        <c:tickLblPos val="none"/>
        <c:crossAx val="8927091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8683611111111107"/>
          <c:y val="0"/>
          <c:w val="0.2131638570662637"/>
          <c:h val="0.149757033783953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3050987972508592"/>
          <c:y val="1.9753086419753091E-3"/>
          <c:w val="0.42428765750286368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Множественные!$G$2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Множественные!$A$3:$A$17</c:f>
              <c:strCache>
                <c:ptCount val="15"/>
                <c:pt idx="0">
                  <c:v>Ничего не стало лучше</c:v>
                </c:pt>
                <c:pt idx="1">
                  <c:v>Доступность льготных лекарств</c:v>
                </c:pt>
                <c:pt idx="2">
                  <c:v>Доступность электронных рецептов</c:v>
                </c:pt>
                <c:pt idx="3">
                  <c:v>Отношение медицинского персонала к больным</c:v>
                </c:pt>
                <c:pt idx="4">
                  <c:v>Доступность дистанционной медицинской консультации</c:v>
                </c:pt>
                <c:pt idx="5">
                  <c:v>Маршрутизация пациентов в поликлинике</c:v>
                </c:pt>
                <c:pt idx="6">
                  <c:v>Доступность и качество амбулаторной помощи в поликлинике</c:v>
                </c:pt>
                <c:pt idx="7">
                  <c:v>Доступность высокотехнологичной медицинской помощи</c:v>
                </c:pt>
                <c:pt idx="8">
                  <c:v>Доступность скорой, экстренной и неотложной медицинской помощи</c:v>
                </c:pt>
                <c:pt idx="9">
                  <c:v>Доступность и качество стационарного лечения</c:v>
                </c:pt>
                <c:pt idx="10">
                  <c:v>Доступность и качество медико-социальной экспертизы</c:v>
                </c:pt>
                <c:pt idx="11">
                  <c:v>Доступность лечебного питания</c:v>
                </c:pt>
                <c:pt idx="12">
                  <c:v>Доступность и качество медико-социальной реабилитации</c:v>
                </c:pt>
                <c:pt idx="13">
                  <c:v>Доступность технических средств реабилитации</c:v>
                </c:pt>
                <c:pt idx="14">
                  <c:v>Доставка льготных лекарств на дом</c:v>
                </c:pt>
              </c:strCache>
            </c:strRef>
          </c:cat>
          <c:val>
            <c:numRef>
              <c:f>Множественные!$G$3:$G$17</c:f>
              <c:numCache>
                <c:formatCode>0.0%</c:formatCode>
                <c:ptCount val="15"/>
                <c:pt idx="0">
                  <c:v>0.61157024793388448</c:v>
                </c:pt>
                <c:pt idx="1">
                  <c:v>8.0578512396694238E-2</c:v>
                </c:pt>
                <c:pt idx="2">
                  <c:v>4.2699724517906351E-2</c:v>
                </c:pt>
                <c:pt idx="3">
                  <c:v>5.0964187327823707E-2</c:v>
                </c:pt>
                <c:pt idx="4">
                  <c:v>5.4407713498622598E-2</c:v>
                </c:pt>
                <c:pt idx="5">
                  <c:v>4.6143250688705229E-2</c:v>
                </c:pt>
                <c:pt idx="6">
                  <c:v>5.0964187327823707E-2</c:v>
                </c:pt>
                <c:pt idx="7">
                  <c:v>5.3719008264462804E-2</c:v>
                </c:pt>
                <c:pt idx="8">
                  <c:v>4.6143250688705229E-2</c:v>
                </c:pt>
                <c:pt idx="9">
                  <c:v>4.1322314049586792E-2</c:v>
                </c:pt>
                <c:pt idx="10">
                  <c:v>3.5123966942148761E-2</c:v>
                </c:pt>
                <c:pt idx="11">
                  <c:v>8.953168044077137E-3</c:v>
                </c:pt>
                <c:pt idx="12">
                  <c:v>1.7217630853994498E-2</c:v>
                </c:pt>
                <c:pt idx="13">
                  <c:v>1.5840220385674935E-2</c:v>
                </c:pt>
                <c:pt idx="14">
                  <c:v>1.1707988980716257E-2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0-4B60-872A-24B06380AA9C}"/>
            </c:ext>
          </c:extLst>
        </c:ser>
        <c:ser>
          <c:idx val="0"/>
          <c:order val="1"/>
          <c:tx>
            <c:strRef>
              <c:f>Множественные!$F$2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Множественные!$A$3:$A$17</c:f>
              <c:strCache>
                <c:ptCount val="15"/>
                <c:pt idx="0">
                  <c:v>Ничего не стало лучше</c:v>
                </c:pt>
                <c:pt idx="1">
                  <c:v>Доступность льготных лекарств</c:v>
                </c:pt>
                <c:pt idx="2">
                  <c:v>Доступность электронных рецептов</c:v>
                </c:pt>
                <c:pt idx="3">
                  <c:v>Отношение медицинского персонала к больным</c:v>
                </c:pt>
                <c:pt idx="4">
                  <c:v>Доступность дистанционной медицинской консультации</c:v>
                </c:pt>
                <c:pt idx="5">
                  <c:v>Маршрутизация пациентов в поликлинике</c:v>
                </c:pt>
                <c:pt idx="6">
                  <c:v>Доступность и качество амбулаторной помощи в поликлинике</c:v>
                </c:pt>
                <c:pt idx="7">
                  <c:v>Доступность высокотехнологичной медицинской помощи</c:v>
                </c:pt>
                <c:pt idx="8">
                  <c:v>Доступность скорой, экстренной и неотложной медицинской помощи</c:v>
                </c:pt>
                <c:pt idx="9">
                  <c:v>Доступность и качество стационарного лечения</c:v>
                </c:pt>
                <c:pt idx="10">
                  <c:v>Доступность и качество медико-социальной экспертизы</c:v>
                </c:pt>
                <c:pt idx="11">
                  <c:v>Доступность лечебного питания</c:v>
                </c:pt>
                <c:pt idx="12">
                  <c:v>Доступность и качество медико-социальной реабилитации</c:v>
                </c:pt>
                <c:pt idx="13">
                  <c:v>Доступность технических средств реабилитации</c:v>
                </c:pt>
                <c:pt idx="14">
                  <c:v>Доставка льготных лекарств на дом</c:v>
                </c:pt>
              </c:strCache>
            </c:strRef>
          </c:cat>
          <c:val>
            <c:numRef>
              <c:f>Множественные!$F$3:$F$17</c:f>
              <c:numCache>
                <c:formatCode>0.0%</c:formatCode>
                <c:ptCount val="15"/>
                <c:pt idx="0">
                  <c:v>0.39605067064083471</c:v>
                </c:pt>
                <c:pt idx="1">
                  <c:v>0.13487332339791355</c:v>
                </c:pt>
                <c:pt idx="2">
                  <c:v>9.9105812220566344E-2</c:v>
                </c:pt>
                <c:pt idx="3">
                  <c:v>9.0909090909090939E-2</c:v>
                </c:pt>
                <c:pt idx="4">
                  <c:v>8.9418777943368111E-2</c:v>
                </c:pt>
                <c:pt idx="5">
                  <c:v>8.4575260804769029E-2</c:v>
                </c:pt>
                <c:pt idx="6">
                  <c:v>8.2339791356184786E-2</c:v>
                </c:pt>
                <c:pt idx="7">
                  <c:v>7.8986587183308504E-2</c:v>
                </c:pt>
                <c:pt idx="8">
                  <c:v>7.7496274217585717E-2</c:v>
                </c:pt>
                <c:pt idx="9">
                  <c:v>6.5201192250372575E-2</c:v>
                </c:pt>
                <c:pt idx="10">
                  <c:v>5.6631892697466463E-2</c:v>
                </c:pt>
                <c:pt idx="11">
                  <c:v>3.614008941877795E-2</c:v>
                </c:pt>
                <c:pt idx="12">
                  <c:v>3.3159463487332341E-2</c:v>
                </c:pt>
                <c:pt idx="13">
                  <c:v>3.0178837555886739E-2</c:v>
                </c:pt>
                <c:pt idx="14">
                  <c:v>1.4530551415797323E-2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10-4B60-872A-24B06380AA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2"/>
        <c:axId val="75166464"/>
        <c:axId val="75168000"/>
        <c:extLst/>
      </c:barChart>
      <c:catAx>
        <c:axId val="751664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75168000"/>
        <c:crosses val="autoZero"/>
        <c:auto val="1"/>
        <c:lblAlgn val="ctr"/>
        <c:lblOffset val="100"/>
        <c:noMultiLvlLbl val="0"/>
      </c:catAx>
      <c:valAx>
        <c:axId val="75168000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75166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0852620274914089"/>
          <c:y val="0.82459296626419021"/>
          <c:w val="0.12687929553264604"/>
          <c:h val="0.159844827572196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4.4300284453972244E-2"/>
          <c:y val="8.2509096746736524E-2"/>
          <c:w val="0.3725247951047353"/>
          <c:h val="0.8371630378571043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E832-4B32-9D33-F3AE62948DBE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1-E832-4B32-9D33-F3AE62948DBE}"/>
              </c:ext>
            </c:extLst>
          </c:dPt>
          <c:dPt>
            <c:idx val="2"/>
            <c:bubble3D val="0"/>
            <c:spPr>
              <a:solidFill>
                <a:srgbClr val="00ADD9"/>
              </a:solidFill>
            </c:spPr>
            <c:extLst>
              <c:ext xmlns:c16="http://schemas.microsoft.com/office/drawing/2014/chart" uri="{C3380CC4-5D6E-409C-BE32-E72D297353CC}">
                <c16:uniqueId val="{00000002-E832-4B32-9D33-F3AE62948DBE}"/>
              </c:ext>
            </c:extLst>
          </c:dPt>
          <c:dPt>
            <c:idx val="3"/>
            <c:bubble3D val="0"/>
            <c:spPr>
              <a:solidFill>
                <a:srgbClr val="0070BA"/>
              </a:solidFill>
            </c:spPr>
            <c:extLst>
              <c:ext xmlns:c16="http://schemas.microsoft.com/office/drawing/2014/chart" uri="{C3380CC4-5D6E-409C-BE32-E72D297353CC}">
                <c16:uniqueId val="{00000003-E832-4B32-9D33-F3AE62948DBE}"/>
              </c:ext>
            </c:extLst>
          </c:dPt>
          <c:dPt>
            <c:idx val="4"/>
            <c:bubble3D val="0"/>
            <c:spPr>
              <a:solidFill>
                <a:srgbClr val="1E29A1"/>
              </a:solidFill>
            </c:spPr>
            <c:extLst>
              <c:ext xmlns:c16="http://schemas.microsoft.com/office/drawing/2014/chart" uri="{C3380CC4-5D6E-409C-BE32-E72D297353CC}">
                <c16:uniqueId val="{00000004-D20B-4A74-BFC8-203C38FB8532}"/>
              </c:ext>
            </c:extLst>
          </c:dPt>
          <c:dPt>
            <c:idx val="5"/>
            <c:bubble3D val="0"/>
            <c:spPr>
              <a:solidFill>
                <a:srgbClr val="4F81BD">
                  <a:lumMod val="40000"/>
                  <a:lumOff val="6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5-B4B3-4E44-9AE4-2D8C5F2C58D5}"/>
              </c:ext>
            </c:extLst>
          </c:dPt>
          <c:dPt>
            <c:idx val="6"/>
            <c:bubble3D val="0"/>
            <c:spPr>
              <a:solidFill>
                <a:srgbClr val="4F81BD">
                  <a:lumMod val="5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6-B4B3-4E44-9AE4-2D8C5F2C58D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E832-4B32-9D33-F3AE62948DBE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832-4B32-9D33-F3AE62948DBE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E832-4B32-9D33-F3AE62948DBE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832-4B32-9D33-F3AE62948DBE}"/>
                </c:ext>
              </c:extLst>
            </c:dLbl>
            <c:dLbl>
              <c:idx val="4"/>
              <c:layout>
                <c:manualLayout>
                  <c:x val="2.0903285272236487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0B-4A74-BFC8-203C38FB8532}"/>
                </c:ext>
              </c:extLst>
            </c:dLbl>
            <c:dLbl>
              <c:idx val="5"/>
              <c:layout>
                <c:manualLayout>
                  <c:x val="4.6345216933306996E-2"/>
                  <c:y val="0.134578968253968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4B3-4E44-9AE4-2D8C5F2C58D5}"/>
                </c:ext>
              </c:extLst>
            </c:dLbl>
            <c:dLbl>
              <c:idx val="6"/>
              <c:layout>
                <c:manualLayout>
                  <c:x val="-1.5677463954177365E-2"/>
                  <c:y val="0.125682936507936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4B3-4E44-9AE4-2D8C5F2C58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Простые!$A$4:$A$10</c:f>
              <c:strCache>
                <c:ptCount val="7"/>
                <c:pt idx="0">
                  <c:v>Совершенно не удовлетворен</c:v>
                </c:pt>
                <c:pt idx="1">
                  <c:v>Скорее не удовлетворен</c:v>
                </c:pt>
                <c:pt idx="2">
                  <c:v>В чем-то удовлетворен, в чем-то нет</c:v>
                </c:pt>
                <c:pt idx="3">
                  <c:v>Скорее удовлетворен</c:v>
                </c:pt>
                <c:pt idx="4">
                  <c:v>Полностью удовлетворен</c:v>
                </c:pt>
                <c:pt idx="5">
                  <c:v>Затрудняюсь ответить</c:v>
                </c:pt>
                <c:pt idx="6">
                  <c:v>Не получал медицинскую помощь по полису ОМС в этом году</c:v>
                </c:pt>
              </c:strCache>
            </c:strRef>
          </c:cat>
          <c:val>
            <c:numRef>
              <c:f>Простые!$D$4:$D$10</c:f>
              <c:numCache>
                <c:formatCode>0.0%</c:formatCode>
                <c:ptCount val="7"/>
                <c:pt idx="0">
                  <c:v>0.13300000000000001</c:v>
                </c:pt>
                <c:pt idx="1">
                  <c:v>0.17400000000000002</c:v>
                </c:pt>
                <c:pt idx="2">
                  <c:v>0.45600000000000002</c:v>
                </c:pt>
                <c:pt idx="3">
                  <c:v>0.161</c:v>
                </c:pt>
                <c:pt idx="4">
                  <c:v>5.1999999999999998E-2</c:v>
                </c:pt>
                <c:pt idx="5">
                  <c:v>8.0000000000000019E-3</c:v>
                </c:pt>
                <c:pt idx="6">
                  <c:v>1.6000000000000004E-2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4B3-4E44-9AE4-2D8C5F2C58D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80"/>
        <c:holeSize val="50"/>
        <c:extLst/>
      </c:doughnutChart>
    </c:plotArea>
    <c:legend>
      <c:legendPos val="r"/>
      <c:layout>
        <c:manualLayout>
          <c:xMode val="edge"/>
          <c:yMode val="edge"/>
          <c:x val="0.47892821285140563"/>
          <c:y val="7.8413888888888894E-2"/>
          <c:w val="0.51850105339390351"/>
          <c:h val="0.85666626984126981"/>
        </c:manualLayout>
      </c:layout>
      <c:overlay val="0"/>
      <c:txPr>
        <a:bodyPr rot="0" vert="horz" anchor="b" anchorCtr="0"/>
        <a:lstStyle/>
        <a:p>
          <a:pPr rtl="0">
            <a:defRPr lang="ru-RU" sz="1000">
              <a:ln>
                <a:noFill/>
              </a:ln>
              <a:latin typeface="+mn-lt"/>
              <a:ea typeface="Verdana" panose="020B0604030504040204" pitchFamily="34" charset="0"/>
            </a:defRPr>
          </a:pPr>
          <a:endParaRPr lang="ru-RU"/>
        </a:p>
      </c:txPr>
    </c:legend>
    <c:plotVisOnly val="1"/>
    <c:dispBlanksAs val="zero"/>
    <c:showDLblsOverMax val="0"/>
  </c:chart>
  <c:spPr>
    <a:ln>
      <a:noFill/>
    </a:ln>
  </c:spPr>
  <c:txPr>
    <a:bodyPr/>
    <a:lstStyle/>
    <a:p>
      <a:pPr>
        <a:defRPr>
          <a:effectLst>
            <a:reflection stA="93000" endPos="0" dist="139700" dir="5400000" sy="-100000" algn="bl" rotWithShape="0"/>
          </a:effectLst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37074795217521139"/>
          <c:y val="5.6030958958274337E-3"/>
          <c:w val="0.41769668458781362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Простые!$I$124</c:f>
              <c:strCache>
                <c:ptCount val="1"/>
                <c:pt idx="0">
                  <c:v>Районная поликлиника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Простые!$A$125:$A$129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Простые!$I$125:$I$129</c:f>
              <c:numCache>
                <c:formatCode>0.0%</c:formatCode>
                <c:ptCount val="5"/>
                <c:pt idx="0">
                  <c:v>0.1490344248530647</c:v>
                </c:pt>
                <c:pt idx="1">
                  <c:v>0.20151133501259452</c:v>
                </c:pt>
                <c:pt idx="2">
                  <c:v>0.40050377833753148</c:v>
                </c:pt>
                <c:pt idx="3">
                  <c:v>0.20109151973131822</c:v>
                </c:pt>
                <c:pt idx="4">
                  <c:v>4.7858942065491177E-2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EF-42F3-9054-2C3E8B91D81F}"/>
            </c:ext>
          </c:extLst>
        </c:ser>
        <c:ser>
          <c:idx val="0"/>
          <c:order val="1"/>
          <c:tx>
            <c:strRef>
              <c:f>Простые!$G$124</c:f>
              <c:strCache>
                <c:ptCount val="1"/>
                <c:pt idx="0">
                  <c:v>Стационар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Простые!$A$125:$A$129</c:f>
              <c:strCache>
                <c:ptCount val="5"/>
                <c:pt idx="0">
                  <c:v>1 - самый низкий балл</c:v>
                </c:pt>
                <c:pt idx="1">
                  <c:v>2 балла</c:v>
                </c:pt>
                <c:pt idx="2">
                  <c:v>3 балла</c:v>
                </c:pt>
                <c:pt idx="3">
                  <c:v>4 балла</c:v>
                </c:pt>
                <c:pt idx="4">
                  <c:v>5 - самый высокий балл</c:v>
                </c:pt>
              </c:strCache>
            </c:strRef>
          </c:cat>
          <c:val>
            <c:numRef>
              <c:f>Простые!$G$125:$G$129</c:f>
              <c:numCache>
                <c:formatCode>0.0%</c:formatCode>
                <c:ptCount val="5"/>
                <c:pt idx="0">
                  <c:v>9.2259577795152467E-2</c:v>
                </c:pt>
                <c:pt idx="1">
                  <c:v>8.4440969507427688E-2</c:v>
                </c:pt>
                <c:pt idx="2">
                  <c:v>0.28225175918686479</c:v>
                </c:pt>
                <c:pt idx="3">
                  <c:v>0.30336200156372173</c:v>
                </c:pt>
                <c:pt idx="4">
                  <c:v>0.23768569194683348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EF-42F3-9054-2C3E8B91D81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58118912"/>
        <c:axId val="58120448"/>
        <c:extLst/>
      </c:barChart>
      <c:catAx>
        <c:axId val="5811891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one"/>
        <c:crossAx val="58120448"/>
        <c:crosses val="autoZero"/>
        <c:auto val="1"/>
        <c:lblAlgn val="ctr"/>
        <c:lblOffset val="100"/>
        <c:noMultiLvlLbl val="0"/>
      </c:catAx>
      <c:valAx>
        <c:axId val="58120448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5811891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73594642857142856"/>
          <c:y val="7.8936927935196691E-3"/>
          <c:w val="0.25388447971781303"/>
          <c:h val="0.240236493526617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4966292284530431"/>
          <c:y val="1.3196148197625381E-2"/>
          <c:w val="0.65033708790885469"/>
          <c:h val="0.986780803918627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Простые!$H$23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Простые!$G$24:$G$36</c:f>
              <c:strCache>
                <c:ptCount val="13"/>
                <c:pt idx="0">
                  <c:v>Мне отказали в выдаче льготного препарата в связи с отсутствием инвалидности</c:v>
                </c:pt>
                <c:pt idx="1">
                  <c:v>Врачебная комиссия в поликлинике отказала в выдаче назначенного препарата</c:v>
                </c:pt>
                <c:pt idx="2">
                  <c:v>После выписки из стационара я не смог продолжить принимать назначенные там препараты льготе</c:v>
                </c:pt>
                <c:pt idx="3">
                  <c:v>У меня были трудности с тем, чтоб пройти МСЭ</c:v>
                </c:pt>
                <c:pt idx="4">
                  <c:v>Я не мог пройти плановое лечение или реабилитацию в дневном стационаре</c:v>
                </c:pt>
                <c:pt idx="5">
                  <c:v>Я не мог пройти плановое лечение или реабилитацию в стационаре</c:v>
                </c:pt>
                <c:pt idx="6">
                  <c:v>Врач не выписывал препарат, положенный мне по льготе</c:v>
                </c:pt>
                <c:pt idx="7">
                  <c:v>Более 20 минут пришлось ждать скорую помощь, вызванную мне или моим родным</c:v>
                </c:pt>
                <c:pt idx="8">
                  <c:v>Я не мог вовремя пройти назначенное диагностическое обследование, сдать анализы</c:v>
                </c:pt>
                <c:pt idx="9">
                  <c:v>Льготного препарата не было в аптеке</c:v>
                </c:pt>
                <c:pt idx="10">
                  <c:v>Я покупал положенные бесплатно лекарства за свои деньги</c:v>
                </c:pt>
                <c:pt idx="11">
                  <c:v>Запись на прием к врачу была больше 14 дней</c:v>
                </c:pt>
                <c:pt idx="12">
                  <c:v>Я не мог вовремя получить консультацию специалиста по причине его отсутствия в поликлинике</c:v>
                </c:pt>
              </c:strCache>
            </c:strRef>
          </c:cat>
          <c:val>
            <c:numRef>
              <c:f>Простые!$H$24:$H$36</c:f>
              <c:numCache>
                <c:formatCode>0.0%</c:formatCode>
                <c:ptCount val="13"/>
                <c:pt idx="0">
                  <c:v>9.9000000000000019E-2</c:v>
                </c:pt>
                <c:pt idx="1">
                  <c:v>0.13800000000000001</c:v>
                </c:pt>
                <c:pt idx="2">
                  <c:v>0.192</c:v>
                </c:pt>
                <c:pt idx="3">
                  <c:v>0.193</c:v>
                </c:pt>
                <c:pt idx="4">
                  <c:v>0.24000000000000002</c:v>
                </c:pt>
                <c:pt idx="5">
                  <c:v>0.25</c:v>
                </c:pt>
                <c:pt idx="6">
                  <c:v>0.27800000000000002</c:v>
                </c:pt>
                <c:pt idx="7">
                  <c:v>0.39600000000000007</c:v>
                </c:pt>
                <c:pt idx="8">
                  <c:v>0.45300000000000001</c:v>
                </c:pt>
                <c:pt idx="9">
                  <c:v>0.51</c:v>
                </c:pt>
                <c:pt idx="10">
                  <c:v>0.54100000000000004</c:v>
                </c:pt>
                <c:pt idx="11">
                  <c:v>0.63000000000000012</c:v>
                </c:pt>
                <c:pt idx="12">
                  <c:v>0.69799999999999995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AE-4AC3-887F-FA9419B1FF29}"/>
            </c:ext>
          </c:extLst>
        </c:ser>
        <c:ser>
          <c:idx val="1"/>
          <c:order val="1"/>
          <c:tx>
            <c:strRef>
              <c:f>Простые!$I$23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Простые!$G$24:$G$36</c:f>
              <c:strCache>
                <c:ptCount val="13"/>
                <c:pt idx="0">
                  <c:v>Мне отказали в выдаче льготного препарата в связи с отсутствием инвалидности</c:v>
                </c:pt>
                <c:pt idx="1">
                  <c:v>Врачебная комиссия в поликлинике отказала в выдаче назначенного препарата</c:v>
                </c:pt>
                <c:pt idx="2">
                  <c:v>После выписки из стационара я не смог продолжить принимать назначенные там препараты льготе</c:v>
                </c:pt>
                <c:pt idx="3">
                  <c:v>У меня были трудности с тем, чтоб пройти МСЭ</c:v>
                </c:pt>
                <c:pt idx="4">
                  <c:v>Я не мог пройти плановое лечение или реабилитацию в дневном стационаре</c:v>
                </c:pt>
                <c:pt idx="5">
                  <c:v>Я не мог пройти плановое лечение или реабилитацию в стационаре</c:v>
                </c:pt>
                <c:pt idx="6">
                  <c:v>Врач не выписывал препарат, положенный мне по льготе</c:v>
                </c:pt>
                <c:pt idx="7">
                  <c:v>Более 20 минут пришлось ждать скорую помощь, вызванную мне или моим родным</c:v>
                </c:pt>
                <c:pt idx="8">
                  <c:v>Я не мог вовремя пройти назначенное диагностическое обследование, сдать анализы</c:v>
                </c:pt>
                <c:pt idx="9">
                  <c:v>Льготного препарата не было в аптеке</c:v>
                </c:pt>
                <c:pt idx="10">
                  <c:v>Я покупал положенные бесплатно лекарства за свои деньги</c:v>
                </c:pt>
                <c:pt idx="11">
                  <c:v>Запись на прием к врачу была больше 14 дней</c:v>
                </c:pt>
                <c:pt idx="12">
                  <c:v>Я не мог вовремя получить консультацию специалиста по причине его отсутствия в поликлинике</c:v>
                </c:pt>
              </c:strCache>
            </c:strRef>
          </c:cat>
          <c:val>
            <c:numRef>
              <c:f>Простые!$I$24:$I$36</c:f>
              <c:numCache>
                <c:formatCode>0.0%</c:formatCode>
                <c:ptCount val="13"/>
                <c:pt idx="0">
                  <c:v>0.90100000000000002</c:v>
                </c:pt>
                <c:pt idx="1">
                  <c:v>0.8620000000000001</c:v>
                </c:pt>
                <c:pt idx="2">
                  <c:v>0.80800000000000005</c:v>
                </c:pt>
                <c:pt idx="3">
                  <c:v>0.80700000000000005</c:v>
                </c:pt>
                <c:pt idx="4">
                  <c:v>0.76000000000000012</c:v>
                </c:pt>
                <c:pt idx="5">
                  <c:v>0.75000000000000011</c:v>
                </c:pt>
                <c:pt idx="6">
                  <c:v>0.72200000000000009</c:v>
                </c:pt>
                <c:pt idx="7">
                  <c:v>0.60400000000000009</c:v>
                </c:pt>
                <c:pt idx="8">
                  <c:v>0.54700000000000004</c:v>
                </c:pt>
                <c:pt idx="9">
                  <c:v>0.49000000000000005</c:v>
                </c:pt>
                <c:pt idx="10">
                  <c:v>0.45900000000000002</c:v>
                </c:pt>
                <c:pt idx="11">
                  <c:v>0.37000000000000005</c:v>
                </c:pt>
                <c:pt idx="12">
                  <c:v>0.3020000000000001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AE-4AC3-887F-FA9419B1FF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100"/>
        <c:axId val="75722752"/>
        <c:axId val="75724288"/>
        <c:extLst/>
      </c:barChart>
      <c:catAx>
        <c:axId val="75722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75724288"/>
        <c:crosses val="autoZero"/>
        <c:auto val="1"/>
        <c:lblAlgn val="ctr"/>
        <c:lblOffset val="100"/>
        <c:noMultiLvlLbl val="0"/>
      </c:catAx>
      <c:valAx>
        <c:axId val="75724288"/>
        <c:scaling>
          <c:orientation val="minMax"/>
        </c:scaling>
        <c:delete val="1"/>
        <c:axPos val="b"/>
        <c:numFmt formatCode="0.0%" sourceLinked="1"/>
        <c:majorTickMark val="none"/>
        <c:minorTickMark val="none"/>
        <c:tickLblPos val="none"/>
        <c:crossAx val="75722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683794686092047"/>
          <c:y val="1.3196148197625381E-2"/>
          <c:w val="0.72060404828786062"/>
          <c:h val="0.9867808039186272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Т.сопряженности!$C$15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rgbClr val="00ADD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bg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Т.сопряженности!$B$16:$B$19</c:f>
              <c:strCache>
                <c:ptCount val="4"/>
                <c:pt idx="0">
                  <c:v>Старше 65 лет</c:v>
                </c:pt>
                <c:pt idx="1">
                  <c:v>51-65 лет</c:v>
                </c:pt>
                <c:pt idx="2">
                  <c:v>31-50 лет</c:v>
                </c:pt>
                <c:pt idx="3">
                  <c:v>18-30 лет</c:v>
                </c:pt>
              </c:strCache>
            </c:strRef>
          </c:cat>
          <c:val>
            <c:numRef>
              <c:f>Т.сопряженности!$C$16:$C$19</c:f>
              <c:numCache>
                <c:formatCode>###0.0%</c:formatCode>
                <c:ptCount val="4"/>
                <c:pt idx="0">
                  <c:v>0.46</c:v>
                </c:pt>
                <c:pt idx="1">
                  <c:v>0.6137254901960788</c:v>
                </c:pt>
                <c:pt idx="2">
                  <c:v>0.68662186927306079</c:v>
                </c:pt>
                <c:pt idx="3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B6-46C4-B04D-6913444A2F76}"/>
            </c:ext>
          </c:extLst>
        </c:ser>
        <c:ser>
          <c:idx val="1"/>
          <c:order val="1"/>
          <c:tx>
            <c:strRef>
              <c:f>Т.сопряженности!$D$15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Т.сопряженности!$B$16:$B$19</c:f>
              <c:strCache>
                <c:ptCount val="4"/>
                <c:pt idx="0">
                  <c:v>Старше 65 лет</c:v>
                </c:pt>
                <c:pt idx="1">
                  <c:v>51-65 лет</c:v>
                </c:pt>
                <c:pt idx="2">
                  <c:v>31-50 лет</c:v>
                </c:pt>
                <c:pt idx="3">
                  <c:v>18-30 лет</c:v>
                </c:pt>
              </c:strCache>
            </c:strRef>
          </c:cat>
          <c:val>
            <c:numRef>
              <c:f>Т.сопряженности!$D$16:$D$19</c:f>
              <c:numCache>
                <c:formatCode>###0.0%</c:formatCode>
                <c:ptCount val="4"/>
                <c:pt idx="0">
                  <c:v>0.54</c:v>
                </c:pt>
                <c:pt idx="1">
                  <c:v>0.38627450980392175</c:v>
                </c:pt>
                <c:pt idx="2">
                  <c:v>0.3133781307269396</c:v>
                </c:pt>
                <c:pt idx="3">
                  <c:v>0.33333333333333331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B6-46C4-B04D-6913444A2F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overlap val="100"/>
        <c:axId val="75572352"/>
        <c:axId val="75573888"/>
        <c:extLst/>
      </c:barChart>
      <c:catAx>
        <c:axId val="755723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ysClr val="windowText" lastClr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75573888"/>
        <c:crosses val="autoZero"/>
        <c:auto val="1"/>
        <c:lblAlgn val="ctr"/>
        <c:lblOffset val="100"/>
        <c:noMultiLvlLbl val="0"/>
      </c:catAx>
      <c:valAx>
        <c:axId val="75573888"/>
        <c:scaling>
          <c:orientation val="minMax"/>
        </c:scaling>
        <c:delete val="1"/>
        <c:axPos val="b"/>
        <c:numFmt formatCode="###0.0%" sourceLinked="1"/>
        <c:majorTickMark val="none"/>
        <c:minorTickMark val="none"/>
        <c:tickLblPos val="none"/>
        <c:crossAx val="755723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9807241379310346"/>
          <c:y val="0"/>
          <c:w val="0.37063390804597701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Множественные!$E$48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Множественные!$A$49:$A$60</c:f>
              <c:strCache>
                <c:ptCount val="12"/>
                <c:pt idx="0">
                  <c:v>Записаться к врачу онлайн</c:v>
                </c:pt>
                <c:pt idx="1">
                  <c:v>Получить доступ к своей медицинской документации через интернет</c:v>
                </c:pt>
                <c:pt idx="2">
                  <c:v>Направить обращение в органы здравоохранения, руководству поликлиникой через электронные приемные</c:v>
                </c:pt>
                <c:pt idx="3">
                  <c:v>Получить листок нетрудоспособности дистанционно</c:v>
                </c:pt>
                <c:pt idx="4">
                  <c:v>Получить копии своих медицинских документов: выписки и др.</c:v>
                </c:pt>
                <c:pt idx="5">
                  <c:v>Получить электронный рецепт</c:v>
                </c:pt>
                <c:pt idx="6">
                  <c:v>Узнать, к какой поликлинике прикреплен я и/или мой ребенок</c:v>
                </c:pt>
                <c:pt idx="7">
                  <c:v>Получить направление на обследование дистанционно</c:v>
                </c:pt>
                <c:pt idx="8">
                  <c:v>Задать вопросы своему лечащему врачу</c:v>
                </c:pt>
                <c:pt idx="9">
                  <c:v>Пройти телемедицинскую консультацию врача через интернет</c:v>
                </c:pt>
                <c:pt idx="10">
                  <c:v>Осуществлять дистанционный мониторинг здоровья и взаимодействие с врачом</c:v>
                </c:pt>
                <c:pt idx="11">
                  <c:v>Не пользовался электронными сервисами для получения медицинских услуг</c:v>
                </c:pt>
              </c:strCache>
            </c:strRef>
          </c:cat>
          <c:val>
            <c:numRef>
              <c:f>Множественные!$E$49:$E$60</c:f>
              <c:numCache>
                <c:formatCode>0.0%</c:formatCode>
                <c:ptCount val="12"/>
                <c:pt idx="0">
                  <c:v>0.61088154269972472</c:v>
                </c:pt>
                <c:pt idx="1">
                  <c:v>0.15082644628099176</c:v>
                </c:pt>
                <c:pt idx="2">
                  <c:v>0.13774104683195595</c:v>
                </c:pt>
                <c:pt idx="3">
                  <c:v>5.3719008264462804E-2</c:v>
                </c:pt>
                <c:pt idx="4">
                  <c:v>4.6143250688705229E-2</c:v>
                </c:pt>
                <c:pt idx="5">
                  <c:v>2.2038567493112955E-2</c:v>
                </c:pt>
                <c:pt idx="6">
                  <c:v>5.0964187327823707E-2</c:v>
                </c:pt>
                <c:pt idx="7">
                  <c:v>3.6501377410468334E-2</c:v>
                </c:pt>
                <c:pt idx="8">
                  <c:v>3.0991735537190087E-2</c:v>
                </c:pt>
                <c:pt idx="9">
                  <c:v>1.7217630853994487E-2</c:v>
                </c:pt>
                <c:pt idx="10">
                  <c:v>1.928374655647383E-2</c:v>
                </c:pt>
                <c:pt idx="11">
                  <c:v>0.22933884297520665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BE-45AA-90A9-06239866D114}"/>
            </c:ext>
          </c:extLst>
        </c:ser>
        <c:ser>
          <c:idx val="0"/>
          <c:order val="1"/>
          <c:tx>
            <c:strRef>
              <c:f>Множественные!$D$48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Множественные!$A$49:$A$60</c:f>
              <c:strCache>
                <c:ptCount val="12"/>
                <c:pt idx="0">
                  <c:v>Записаться к врачу онлайн</c:v>
                </c:pt>
                <c:pt idx="1">
                  <c:v>Получить доступ к своей медицинской документации через интернет</c:v>
                </c:pt>
                <c:pt idx="2">
                  <c:v>Направить обращение в органы здравоохранения, руководству поликлиникой через электронные приемные</c:v>
                </c:pt>
                <c:pt idx="3">
                  <c:v>Получить листок нетрудоспособности дистанционно</c:v>
                </c:pt>
                <c:pt idx="4">
                  <c:v>Получить копии своих медицинских документов: выписки и др.</c:v>
                </c:pt>
                <c:pt idx="5">
                  <c:v>Получить электронный рецепт</c:v>
                </c:pt>
                <c:pt idx="6">
                  <c:v>Узнать, к какой поликлинике прикреплен я и/или мой ребенок</c:v>
                </c:pt>
                <c:pt idx="7">
                  <c:v>Получить направление на обследование дистанционно</c:v>
                </c:pt>
                <c:pt idx="8">
                  <c:v>Задать вопросы своему лечащему врачу</c:v>
                </c:pt>
                <c:pt idx="9">
                  <c:v>Пройти телемедицинскую консультацию врача через интернет</c:v>
                </c:pt>
                <c:pt idx="10">
                  <c:v>Осуществлять дистанционный мониторинг здоровья и взаимодействие с врачом</c:v>
                </c:pt>
                <c:pt idx="11">
                  <c:v>Не пользовался электронными сервисами для получения медицинских услуг</c:v>
                </c:pt>
              </c:strCache>
            </c:strRef>
          </c:cat>
          <c:val>
            <c:numRef>
              <c:f>Множественные!$D$49:$D$60</c:f>
              <c:numCache>
                <c:formatCode>###0.0%</c:formatCode>
                <c:ptCount val="12"/>
                <c:pt idx="0">
                  <c:v>0.648690894880813</c:v>
                </c:pt>
                <c:pt idx="1">
                  <c:v>0.18288393903868697</c:v>
                </c:pt>
                <c:pt idx="2">
                  <c:v>9.8866744822196179E-2</c:v>
                </c:pt>
                <c:pt idx="3">
                  <c:v>6.9167643610785479E-2</c:v>
                </c:pt>
                <c:pt idx="4">
                  <c:v>6.6432200078155534E-2</c:v>
                </c:pt>
                <c:pt idx="5">
                  <c:v>4.7674872997264549E-2</c:v>
                </c:pt>
                <c:pt idx="6">
                  <c:v>4.5330207112153187E-2</c:v>
                </c:pt>
                <c:pt idx="7">
                  <c:v>4.2985541227041818E-2</c:v>
                </c:pt>
                <c:pt idx="8">
                  <c:v>3.2825322391559213E-2</c:v>
                </c:pt>
                <c:pt idx="9">
                  <c:v>2.9308323563892145E-2</c:v>
                </c:pt>
                <c:pt idx="10">
                  <c:v>2.6572880031262212E-2</c:v>
                </c:pt>
                <c:pt idx="11">
                  <c:v>0.20633059788980071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BE-45AA-90A9-06239866D11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75991296"/>
        <c:axId val="76001280"/>
        <c:extLst/>
      </c:barChart>
      <c:catAx>
        <c:axId val="759912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ru-RU"/>
          </a:p>
        </c:txPr>
        <c:crossAx val="76001280"/>
        <c:crosses val="autoZero"/>
        <c:auto val="1"/>
        <c:lblAlgn val="ctr"/>
        <c:lblOffset val="100"/>
        <c:noMultiLvlLbl val="0"/>
      </c:catAx>
      <c:valAx>
        <c:axId val="76001280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75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1663A4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3079545301717439"/>
          <c:y val="0.82878116193434848"/>
          <c:w val="0.15233755173392699"/>
          <c:h val="0.140236420646588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6998176583133988"/>
          <c:y val="1.3618737685272221E-3"/>
          <c:w val="0.37167424242424241"/>
          <c:h val="0.994290329093478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Множественные!$E$67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rgbClr val="1663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rgbClr val="1663A4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Множественные!$A$68:$A$80</c:f>
              <c:strCache>
                <c:ptCount val="13"/>
                <c:pt idx="0">
                  <c:v>Получать направление на обследование</c:v>
                </c:pt>
                <c:pt idx="1">
                  <c:v>Иметь канал связи, позволяющий задавать вопросы своему лечащему врачу</c:v>
                </c:pt>
                <c:pt idx="2">
                  <c:v>Получать рецепты на лекарства</c:v>
                </c:pt>
                <c:pt idx="3">
                  <c:v>Консультироваться с дежурным врачом (не своим лечащим) при возникновении острых проблем со здоровьем</c:v>
                </c:pt>
                <c:pt idx="4">
                  <c:v>Получать информационные материалы о своей болезни, особенностях лечения, приема препаратов, отслеживании побочных эффектов и др.</c:v>
                </c:pt>
                <c:pt idx="5">
                  <c:v>Приходить на повторный прием к своему врачу дистанционно</c:v>
                </c:pt>
                <c:pt idx="6">
                  <c:v>Продлевать рецепты, полученные у врача лично</c:v>
                </c:pt>
                <c:pt idx="7">
                  <c:v>Заказывать лекарства и медицинские изделия с доставкой на дом</c:v>
                </c:pt>
                <c:pt idx="8">
                  <c:v>Регулярно сообщать врачу о своем самочувствии и состоянии в процессе лечения</c:v>
                </c:pt>
                <c:pt idx="9">
                  <c:v>Продлевать листок нетрудоспособности</c:v>
                </c:pt>
                <c:pt idx="10">
                  <c:v>Участвовать в групповых реабилитационных занятиях по видеосвязи под контролем врача или инструктора</c:v>
                </c:pt>
                <c:pt idx="11">
                  <c:v>Контролировать параметры здоровья, передавая врачу информацию, снятую домашними медицинскими приборами</c:v>
                </c:pt>
                <c:pt idx="12">
                  <c:v>Получать напоминание о приеме лекарств и лечебных процедурах</c:v>
                </c:pt>
              </c:strCache>
            </c:strRef>
          </c:cat>
          <c:val>
            <c:numRef>
              <c:f>Множественные!$E$68:$E$80</c:f>
              <c:numCache>
                <c:formatCode>0.0%</c:formatCode>
                <c:ptCount val="13"/>
                <c:pt idx="0">
                  <c:v>0.63705234159779611</c:v>
                </c:pt>
                <c:pt idx="1">
                  <c:v>0.58402203856749313</c:v>
                </c:pt>
                <c:pt idx="2">
                  <c:v>0.56060606060606055</c:v>
                </c:pt>
                <c:pt idx="3">
                  <c:v>0.43870523415977969</c:v>
                </c:pt>
                <c:pt idx="4">
                  <c:v>0.38980716253443537</c:v>
                </c:pt>
                <c:pt idx="5">
                  <c:v>0.38911845730027561</c:v>
                </c:pt>
                <c:pt idx="6">
                  <c:v>0.27479338842975204</c:v>
                </c:pt>
                <c:pt idx="7">
                  <c:v>0.30716253443526176</c:v>
                </c:pt>
                <c:pt idx="8">
                  <c:v>0.24862258953168045</c:v>
                </c:pt>
                <c:pt idx="9">
                  <c:v>0.27479338842975204</c:v>
                </c:pt>
                <c:pt idx="10">
                  <c:v>0.17424242424242431</c:v>
                </c:pt>
                <c:pt idx="11">
                  <c:v>0.24586776859504136</c:v>
                </c:pt>
                <c:pt idx="12">
                  <c:v>0.14187327823691456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20-4DD7-A1AA-FCF16AFA2A3E}"/>
            </c:ext>
          </c:extLst>
        </c:ser>
        <c:ser>
          <c:idx val="0"/>
          <c:order val="1"/>
          <c:tx>
            <c:strRef>
              <c:f>Множественные!$D$67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Множественные!$A$68:$A$80</c:f>
              <c:strCache>
                <c:ptCount val="13"/>
                <c:pt idx="0">
                  <c:v>Получать направление на обследование</c:v>
                </c:pt>
                <c:pt idx="1">
                  <c:v>Иметь канал связи, позволяющий задавать вопросы своему лечащему врачу</c:v>
                </c:pt>
                <c:pt idx="2">
                  <c:v>Получать рецепты на лекарства</c:v>
                </c:pt>
                <c:pt idx="3">
                  <c:v>Консультироваться с дежурным врачом (не своим лечащим) при возникновении острых проблем со здоровьем</c:v>
                </c:pt>
                <c:pt idx="4">
                  <c:v>Получать информационные материалы о своей болезни, особенностях лечения, приема препаратов, отслеживании побочных эффектов и др.</c:v>
                </c:pt>
                <c:pt idx="5">
                  <c:v>Приходить на повторный прием к своему врачу дистанционно</c:v>
                </c:pt>
                <c:pt idx="6">
                  <c:v>Продлевать рецепты, полученные у врача лично</c:v>
                </c:pt>
                <c:pt idx="7">
                  <c:v>Заказывать лекарства и медицинские изделия с доставкой на дом</c:v>
                </c:pt>
                <c:pt idx="8">
                  <c:v>Регулярно сообщать врачу о своем самочувствии и состоянии в процессе лечения</c:v>
                </c:pt>
                <c:pt idx="9">
                  <c:v>Продлевать листок нетрудоспособности</c:v>
                </c:pt>
                <c:pt idx="10">
                  <c:v>Участвовать в групповых реабилитационных занятиях по видеосвязи под контролем врача или инструктора</c:v>
                </c:pt>
                <c:pt idx="11">
                  <c:v>Контролировать параметры здоровья, передавая врачу информацию, снятую домашними медицинскими приборами</c:v>
                </c:pt>
                <c:pt idx="12">
                  <c:v>Получать напоминание о приеме лекарств и лечебных процедурах</c:v>
                </c:pt>
              </c:strCache>
            </c:strRef>
          </c:cat>
          <c:val>
            <c:numRef>
              <c:f>Множественные!$D$68:$D$80</c:f>
              <c:numCache>
                <c:formatCode>###0.0%</c:formatCode>
                <c:ptCount val="13"/>
                <c:pt idx="0">
                  <c:v>0.64400156311059031</c:v>
                </c:pt>
                <c:pt idx="1">
                  <c:v>0.5986713559984369</c:v>
                </c:pt>
                <c:pt idx="2">
                  <c:v>0.59046502540054702</c:v>
                </c:pt>
                <c:pt idx="3">
                  <c:v>0.46307151230949589</c:v>
                </c:pt>
                <c:pt idx="4">
                  <c:v>0.40836264165689723</c:v>
                </c:pt>
                <c:pt idx="5">
                  <c:v>0.37670965220789376</c:v>
                </c:pt>
                <c:pt idx="6">
                  <c:v>0.36264165689722544</c:v>
                </c:pt>
                <c:pt idx="7">
                  <c:v>0.299726455646737</c:v>
                </c:pt>
                <c:pt idx="8">
                  <c:v>0.25283313794450957</c:v>
                </c:pt>
                <c:pt idx="9">
                  <c:v>0.23837436498632281</c:v>
                </c:pt>
                <c:pt idx="10">
                  <c:v>0.21375537319265345</c:v>
                </c:pt>
                <c:pt idx="11">
                  <c:v>0.20906604142243071</c:v>
                </c:pt>
                <c:pt idx="12">
                  <c:v>0.14419695193434939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20-4DD7-A1AA-FCF16AFA2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9"/>
        <c:overlap val="5"/>
        <c:axId val="84032896"/>
        <c:axId val="76096640"/>
      </c:barChart>
      <c:catAx>
        <c:axId val="840328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ysClr val="windowText" lastClr="000000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  <c:crossAx val="76096640"/>
        <c:crosses val="autoZero"/>
        <c:auto val="1"/>
        <c:lblAlgn val="ctr"/>
        <c:lblOffset val="100"/>
        <c:noMultiLvlLbl val="0"/>
      </c:catAx>
      <c:valAx>
        <c:axId val="76096640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one"/>
        <c:crossAx val="840328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1663A4"/>
                </a:solidFill>
                <a:latin typeface="+mn-lt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rgbClr val="C00000"/>
                </a:solidFill>
                <a:latin typeface="+mn-lt"/>
                <a:ea typeface="Verdana" panose="020B0604030504040204" pitchFamily="34" charset="0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82876463390058575"/>
          <c:y val="0.88414537736461507"/>
          <c:w val="0.16997638888888889"/>
          <c:h val="9.84484062080505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Verdana" panose="020B0604030504040204" pitchFamily="34" charset="0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DE1BA-1993-4F61-BDC4-8C868C15453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FF97C-B6B0-45E2-BA23-FF8F9F9F51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578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544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43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5553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011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4161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5783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8467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1293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00742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778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6607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1020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846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735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0741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463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3437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863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73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719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273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240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108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FF97C-B6B0-45E2-BA23-FF8F9F9F51F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68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66386-EE37-45FB-9ABA-88399FBC201B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D263D-5D03-4CFC-837C-EE3DA46A6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5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6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7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8.xm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9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3.xml"/><Relationship Id="rId5" Type="http://schemas.openxmlformats.org/officeDocument/2006/relationships/chart" Target="../charts/chart1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14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png"/><Relationship Id="rId7" Type="http://schemas.openxmlformats.org/officeDocument/2006/relationships/chart" Target="../charts/chart1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image" Target="../media/image5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9.xml"/><Relationship Id="rId5" Type="http://schemas.openxmlformats.org/officeDocument/2006/relationships/chart" Target="../charts/chart18.xml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20.xml"/><Relationship Id="rId4" Type="http://schemas.openxmlformats.org/officeDocument/2006/relationships/image" Target="../media/image5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412FAB5-BA62-E94E-8A9B-8D4FAB6B6CA3}"/>
              </a:ext>
            </a:extLst>
          </p:cNvPr>
          <p:cNvSpPr txBox="1">
            <a:spLocks/>
          </p:cNvSpPr>
          <p:nvPr/>
        </p:nvSpPr>
        <p:spPr>
          <a:xfrm>
            <a:off x="1152000" y="3471750"/>
            <a:ext cx="5580000" cy="36000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r>
              <a:rPr lang="ru-RU" b="1" dirty="0">
                <a:solidFill>
                  <a:srgbClr val="0070BA"/>
                </a:solidFill>
                <a:ea typeface="+mj-ea"/>
                <a:cs typeface="+mj-cs"/>
              </a:rPr>
              <a:t>РЕЗУЛЬТАТЫ СОЦИОЛОГИЧЕСКОГО ИССЛЕДОВАНИЯ </a:t>
            </a:r>
          </a:p>
          <a:p>
            <a:pPr algn="ctr" defTabSz="685800">
              <a:spcBef>
                <a:spcPct val="0"/>
              </a:spcBef>
            </a:pPr>
            <a:endParaRPr lang="ru-RU" sz="1600" dirty="0">
              <a:solidFill>
                <a:srgbClr val="0070BA"/>
              </a:solidFill>
              <a:latin typeface="Verdana" pitchFamily="34" charset="0"/>
              <a:ea typeface="Verdana" pitchFamily="34" charset="0"/>
              <a:cs typeface="+mj-cs"/>
            </a:endParaRPr>
          </a:p>
        </p:txBody>
      </p:sp>
      <p:pic>
        <p:nvPicPr>
          <p:cNvPr id="10" name="Picture 3" descr="E:\РАБОТА\3 конгресс ВСП\2022\презентации\кубики7.png">
            <a:extLst>
              <a:ext uri="{FF2B5EF4-FFF2-40B4-BE49-F238E27FC236}">
                <a16:creationId xmlns:a16="http://schemas.microsoft.com/office/drawing/2014/main" id="{8C7DFDC6-3246-462C-B333-8ECD822346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81"/>
            <a:ext cx="5256583" cy="1264283"/>
          </a:xfrm>
          <a:prstGeom prst="rect">
            <a:avLst/>
          </a:prstGeom>
          <a:noFill/>
        </p:spPr>
      </p:pic>
      <p:pic>
        <p:nvPicPr>
          <p:cNvPr id="12" name="Picture 5" descr="E:\РАБОТА\3 конгресс ВСП\2022\Фир.стиль\лого+бланк\png\ru_logo1.png">
            <a:extLst>
              <a:ext uri="{FF2B5EF4-FFF2-40B4-BE49-F238E27FC236}">
                <a16:creationId xmlns:a16="http://schemas.microsoft.com/office/drawing/2014/main" id="{CE5E8804-1A66-43C5-9D0F-F3D24CCBD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5511" y="8437"/>
            <a:ext cx="1120987" cy="1123153"/>
          </a:xfrm>
          <a:prstGeom prst="rect">
            <a:avLst/>
          </a:prstGeom>
          <a:noFill/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DB3D76CF-ACAE-4FF1-86F0-5C1810AF7956}"/>
              </a:ext>
            </a:extLst>
          </p:cNvPr>
          <p:cNvSpPr txBox="1">
            <a:spLocks/>
          </p:cNvSpPr>
          <p:nvPr/>
        </p:nvSpPr>
        <p:spPr>
          <a:xfrm>
            <a:off x="971999" y="1851750"/>
            <a:ext cx="8185529" cy="1368152"/>
          </a:xfrm>
          <a:prstGeom prst="rect">
            <a:avLst/>
          </a:prstGeom>
          <a:solidFill>
            <a:srgbClr val="00ADD9"/>
          </a:solidFill>
        </p:spPr>
        <p:txBody>
          <a:bodyPr vert="horz" lIns="68580" tIns="34290" rIns="68580" bIns="34290" rtlCol="0" anchor="ctr">
            <a:noAutofit/>
          </a:bodyPr>
          <a:lstStyle/>
          <a:p>
            <a:pPr marL="177800" defTabSz="685800">
              <a:lnSpc>
                <a:spcPct val="90000"/>
              </a:lnSpc>
              <a:spcBef>
                <a:spcPct val="0"/>
              </a:spcBef>
            </a:pPr>
            <a:r>
              <a:rPr lang="ru-RU" sz="2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Актуальные проблемы</a:t>
            </a:r>
            <a:br>
              <a:rPr lang="ru-RU" sz="2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ru-RU" sz="2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российского здравоохранения в 2022 году</a:t>
            </a:r>
          </a:p>
          <a:p>
            <a:pPr marL="177800" defTabSz="685800">
              <a:lnSpc>
                <a:spcPct val="90000"/>
              </a:lnSpc>
              <a:spcBef>
                <a:spcPct val="0"/>
              </a:spcBef>
            </a:pPr>
            <a:r>
              <a:rPr lang="ru-RU" sz="2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в оценках пациентов и </a:t>
            </a:r>
            <a:r>
              <a:rPr lang="ru-RU" sz="2600" b="1" dirty="0" err="1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пациентских</a:t>
            </a:r>
            <a:r>
              <a:rPr lang="ru-RU" sz="26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НКО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0D271C1-BC57-4E0A-AC76-4B00F26B6991}"/>
              </a:ext>
            </a:extLst>
          </p:cNvPr>
          <p:cNvSpPr txBox="1">
            <a:spLocks/>
          </p:cNvSpPr>
          <p:nvPr/>
        </p:nvSpPr>
        <p:spPr>
          <a:xfrm>
            <a:off x="3312000" y="4371750"/>
            <a:ext cx="5832000" cy="5400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defTabSz="685800">
              <a:buClr>
                <a:srgbClr val="35A5D6"/>
              </a:buClr>
            </a:pPr>
            <a:r>
              <a:rPr lang="ru-RU" sz="1300" b="1" dirty="0">
                <a:solidFill>
                  <a:srgbClr val="1663A4"/>
                </a:solidFill>
                <a:ea typeface="+mj-ea"/>
                <a:cs typeface="+mj-cs"/>
              </a:rPr>
              <a:t>Москва, 2</a:t>
            </a:r>
            <a:r>
              <a:rPr lang="en-US" sz="1300" b="1" dirty="0">
                <a:solidFill>
                  <a:srgbClr val="1663A4"/>
                </a:solidFill>
                <a:ea typeface="+mj-ea"/>
                <a:cs typeface="+mj-cs"/>
              </a:rPr>
              <a:t>3</a:t>
            </a:r>
            <a:r>
              <a:rPr lang="ru-RU" sz="1300" b="1" dirty="0">
                <a:solidFill>
                  <a:srgbClr val="1663A4"/>
                </a:solidFill>
                <a:ea typeface="+mj-ea"/>
                <a:cs typeface="+mj-cs"/>
              </a:rPr>
              <a:t> – 2</a:t>
            </a:r>
            <a:r>
              <a:rPr lang="en-US" sz="1300" b="1" dirty="0">
                <a:solidFill>
                  <a:srgbClr val="1663A4"/>
                </a:solidFill>
                <a:ea typeface="+mj-ea"/>
                <a:cs typeface="+mj-cs"/>
              </a:rPr>
              <a:t>7</a:t>
            </a:r>
            <a:r>
              <a:rPr lang="ru-RU" sz="1300" b="1" dirty="0">
                <a:solidFill>
                  <a:srgbClr val="1663A4"/>
                </a:solidFill>
                <a:ea typeface="+mj-ea"/>
                <a:cs typeface="+mj-cs"/>
              </a:rPr>
              <a:t> ноября 202</a:t>
            </a:r>
            <a:r>
              <a:rPr lang="en-US" sz="1300" b="1" dirty="0">
                <a:solidFill>
                  <a:srgbClr val="1663A4"/>
                </a:solidFill>
                <a:ea typeface="+mj-ea"/>
                <a:cs typeface="+mj-cs"/>
              </a:rPr>
              <a:t>2</a:t>
            </a:r>
            <a:r>
              <a:rPr lang="ru-RU" sz="1300" b="1" dirty="0">
                <a:solidFill>
                  <a:srgbClr val="1663A4"/>
                </a:solidFill>
                <a:ea typeface="+mj-ea"/>
                <a:cs typeface="+mj-cs"/>
              </a:rPr>
              <a:t> </a:t>
            </a:r>
          </a:p>
          <a:p>
            <a:pPr defTabSz="685800">
              <a:buClr>
                <a:srgbClr val="35A5D6"/>
              </a:buClr>
            </a:pPr>
            <a:r>
              <a:rPr lang="en-US" sz="1300" b="1" dirty="0">
                <a:solidFill>
                  <a:srgbClr val="1663A4"/>
                </a:solidFill>
                <a:ea typeface="+mj-ea"/>
                <a:cs typeface="+mj-cs"/>
              </a:rPr>
              <a:t>https://congress-vsp.ru/xiii/</a:t>
            </a:r>
            <a:endParaRPr lang="ru-RU" sz="1300" b="1" dirty="0">
              <a:solidFill>
                <a:srgbClr val="1663A4"/>
              </a:solidFill>
              <a:ea typeface="+mj-ea"/>
              <a:cs typeface="+mj-cs"/>
            </a:endParaRPr>
          </a:p>
          <a:p>
            <a:pPr algn="ctr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endParaRPr lang="ru-RU" sz="1200" dirty="0">
              <a:solidFill>
                <a:srgbClr val="1E29A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91730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131750"/>
            <a:ext cx="3348000" cy="360000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spcAft>
                <a:spcPts val="1200"/>
              </a:spcAft>
            </a:pPr>
            <a:r>
              <a:rPr lang="ru-RU" sz="1300" b="1" dirty="0">
                <a:solidFill>
                  <a:srgbClr val="1663A4"/>
                </a:solidFill>
              </a:rPr>
              <a:t>В 2022 году уровень негатива в оценке вектора развития здравоохранения заметно снизился по сравнению с 2021 годом, </a:t>
            </a:r>
            <a:br>
              <a:rPr lang="ru-RU" sz="1300" b="1" dirty="0">
                <a:solidFill>
                  <a:srgbClr val="1663A4"/>
                </a:solidFill>
              </a:rPr>
            </a:br>
            <a:r>
              <a:rPr lang="ru-RU" sz="1300" b="1" dirty="0">
                <a:solidFill>
                  <a:srgbClr val="1663A4"/>
                </a:solidFill>
              </a:rPr>
              <a:t>а удовлетворенность выросла. </a:t>
            </a:r>
          </a:p>
          <a:p>
            <a:pPr>
              <a:spcAft>
                <a:spcPts val="1200"/>
              </a:spcAft>
            </a:pPr>
            <a:r>
              <a:rPr lang="ru-RU" sz="1300" b="1" dirty="0">
                <a:solidFill>
                  <a:srgbClr val="1663A4"/>
                </a:solidFill>
              </a:rPr>
              <a:t>При этом существенно увеличилась </a:t>
            </a:r>
            <a:br>
              <a:rPr lang="ru-RU" sz="1300" b="1" dirty="0">
                <a:solidFill>
                  <a:srgbClr val="1663A4"/>
                </a:solidFill>
              </a:rPr>
            </a:br>
            <a:r>
              <a:rPr lang="ru-RU" sz="1300" b="1" dirty="0">
                <a:solidFill>
                  <a:srgbClr val="1663A4"/>
                </a:solidFill>
              </a:rPr>
              <a:t>доля пациентов и представителей пациентских НКО, отметивших, что ситуация в здравоохранении в целом </a:t>
            </a:r>
            <a:br>
              <a:rPr lang="ru-RU" sz="1300" b="1" dirty="0">
                <a:solidFill>
                  <a:srgbClr val="1663A4"/>
                </a:solidFill>
              </a:rPr>
            </a:br>
            <a:r>
              <a:rPr lang="ru-RU" sz="1300" b="1" dirty="0">
                <a:solidFill>
                  <a:srgbClr val="1663A4"/>
                </a:solidFill>
              </a:rPr>
              <a:t>не изменилась. </a:t>
            </a:r>
          </a:p>
          <a:p>
            <a:pPr marL="269875" indent="-269875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Указали на отсутствие каких-либо изменений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44,9%</a:t>
            </a:r>
            <a:endParaRPr lang="ru-RU" sz="1200" b="1" dirty="0">
              <a:solidFill>
                <a:srgbClr val="1663A4"/>
              </a:solidFill>
              <a:ea typeface="Verdana" pitchFamily="34" charset="0"/>
              <a:cs typeface="+mj-cs"/>
            </a:endParaRPr>
          </a:p>
          <a:p>
            <a:pPr marL="269875" indent="-269875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Убеждены в ухудшении ситуации в здравоохранении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38,9%</a:t>
            </a:r>
            <a:endParaRPr lang="ru-RU" sz="1200" b="1" dirty="0">
              <a:solidFill>
                <a:srgbClr val="1663A4"/>
              </a:solidFill>
              <a:ea typeface="Verdana" pitchFamily="34" charset="0"/>
              <a:cs typeface="+mj-cs"/>
            </a:endParaRPr>
          </a:p>
          <a:p>
            <a:pPr marL="269875" indent="-269875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Оценили перемены положительно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11,1%</a:t>
            </a:r>
            <a:endParaRPr lang="ru-RU" sz="1200" b="1" dirty="0">
              <a:solidFill>
                <a:srgbClr val="1663A4"/>
              </a:solidFill>
              <a:ea typeface="Verdana" pitchFamily="34" charset="0"/>
              <a:cs typeface="+mj-cs"/>
            </a:endParaRPr>
          </a:p>
          <a:p>
            <a:pPr algn="r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  <a:defRPr/>
            </a:pPr>
            <a:endParaRPr lang="ru-RU" sz="1000" dirty="0">
              <a:solidFill>
                <a:srgbClr val="1663A4"/>
              </a:solidFill>
              <a:cs typeface="Gotham Pro" panose="02000503040000020004" pitchFamily="50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92000" y="1131750"/>
            <a:ext cx="4500000" cy="455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1. Как, Вы считаете, изменилась ли ситуация в сфере оказания медицинской помощи в нашей стране за последний год? </a:t>
            </a: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D7EB7D4A-086C-42C2-9AEB-0377C5977F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8047029"/>
              </p:ext>
            </p:extLst>
          </p:nvPr>
        </p:nvGraphicFramePr>
        <p:xfrm>
          <a:off x="4446240" y="1671750"/>
          <a:ext cx="4265760" cy="2699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3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83F8ADD-BBC2-484A-A794-D04F6A9D12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09209498-B36C-44E9-B40D-07C86BCA4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pic>
        <p:nvPicPr>
          <p:cNvPr id="19" name="Рисунок 18" descr="logo1.jpg">
            <a:extLst>
              <a:ext uri="{FF2B5EF4-FFF2-40B4-BE49-F238E27FC236}">
                <a16:creationId xmlns:a16="http://schemas.microsoft.com/office/drawing/2014/main" id="{F220BE66-CF27-4C71-ABFD-5242B7F66D7C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F9EF70BF-50C9-47D9-99EA-7B1D327EF68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  <p:pic>
        <p:nvPicPr>
          <p:cNvPr id="11" name="Рисунок 10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240123"/>
            <a:ext cx="7964370" cy="3131627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r>
              <a:rPr lang="ru-RU" sz="1200" dirty="0">
                <a:solidFill>
                  <a:srgbClr val="1663A4"/>
                </a:solidFill>
              </a:rPr>
              <a:t>Самой проблемной сферой, как и в прошлом году, пациенты считают низкое качество работы поликлиник </a:t>
            </a:r>
            <a:r>
              <a:rPr lang="ru-RU" sz="1200" dirty="0">
                <a:solidFill>
                  <a:srgbClr val="1663A4"/>
                </a:solidFill>
                <a:ea typeface="Verdana" pitchFamily="34" charset="0"/>
                <a:cs typeface="+mj-cs"/>
              </a:rPr>
              <a:t>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53,2%</a:t>
            </a:r>
            <a:r>
              <a:rPr lang="ru-RU" sz="1200" dirty="0">
                <a:solidFill>
                  <a:srgbClr val="1663A4"/>
                </a:solidFill>
                <a:ea typeface="Verdana" pitchFamily="34" charset="0"/>
                <a:cs typeface="+mj-cs"/>
              </a:rPr>
              <a:t>)</a:t>
            </a:r>
            <a:r>
              <a:rPr lang="ru-RU" sz="1300" dirty="0">
                <a:solidFill>
                  <a:srgbClr val="1663A4"/>
                </a:solidFill>
              </a:rPr>
              <a:t>.</a:t>
            </a:r>
            <a:br>
              <a:rPr lang="ru-RU" sz="13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Основные нарекания здесь вызывает не выстроенная маршрутизация пациентов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41,6%</a:t>
            </a:r>
            <a:r>
              <a:rPr lang="ru-RU" sz="1100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ответивших).</a:t>
            </a:r>
          </a:p>
          <a:p>
            <a:pPr>
              <a:spcAft>
                <a:spcPts val="600"/>
              </a:spcAft>
            </a:pPr>
            <a:endParaRPr lang="ru-RU" sz="1200" dirty="0">
              <a:solidFill>
                <a:srgbClr val="1663A4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Злободневными в 2021  - 2022 годах остаются в основном все те же проблемы здравоохранения:</a:t>
            </a:r>
          </a:p>
          <a:p>
            <a:pPr marL="361950" indent="-2730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недоступность льготных лекарств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34% </a:t>
            </a:r>
            <a:r>
              <a:rPr lang="ru-RU" sz="1200" dirty="0">
                <a:solidFill>
                  <a:srgbClr val="1663A4"/>
                </a:solidFill>
              </a:rPr>
              <a:t>в 2022 году и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40,4% </a:t>
            </a:r>
            <a:r>
              <a:rPr lang="ru-RU" sz="1200" dirty="0">
                <a:solidFill>
                  <a:srgbClr val="1663A4"/>
                </a:solidFill>
              </a:rPr>
              <a:t>в 2021 году);</a:t>
            </a:r>
          </a:p>
          <a:p>
            <a:pPr marL="361950" lvl="0" indent="-2730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недоступность высокотехнологичной медицинской помощи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32,9% </a:t>
            </a:r>
            <a:r>
              <a:rPr lang="ru-RU" sz="1200" dirty="0">
                <a:solidFill>
                  <a:srgbClr val="1663A4"/>
                </a:solidFill>
              </a:rPr>
              <a:t>в 2022 году и </a:t>
            </a:r>
            <a:r>
              <a:rPr lang="ru-RU" sz="12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41,5%</a:t>
            </a:r>
            <a:r>
              <a:rPr lang="ru-RU" sz="1050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в 2021 году);</a:t>
            </a:r>
          </a:p>
          <a:p>
            <a:pPr marL="361950" indent="-2730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плохое отношение медицинского персонала к больным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28,7% </a:t>
            </a:r>
            <a:r>
              <a:rPr lang="ru-RU" sz="1200" dirty="0">
                <a:solidFill>
                  <a:srgbClr val="1663A4"/>
                </a:solidFill>
              </a:rPr>
              <a:t>в 2022 году и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35,5%</a:t>
            </a:r>
            <a:r>
              <a:rPr lang="ru-RU" sz="1100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в 2021 году);</a:t>
            </a:r>
          </a:p>
          <a:p>
            <a:pPr marL="361950" lvl="0" indent="-2730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низкие доступность и качество стационарного лечения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27,8% </a:t>
            </a:r>
            <a:r>
              <a:rPr lang="ru-RU" sz="1200" dirty="0">
                <a:solidFill>
                  <a:srgbClr val="1663A4"/>
                </a:solidFill>
              </a:rPr>
              <a:t>в 2022 году и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38,5%</a:t>
            </a:r>
            <a:r>
              <a:rPr lang="ru-RU" sz="1100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в 2021 году);</a:t>
            </a:r>
          </a:p>
          <a:p>
            <a:pPr marL="361950" indent="-2730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недоступность медико-социальной реабилитации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25,1% </a:t>
            </a:r>
            <a:r>
              <a:rPr lang="ru-RU" sz="1200" dirty="0">
                <a:solidFill>
                  <a:srgbClr val="1663A4"/>
                </a:solidFill>
              </a:rPr>
              <a:t>в 2022 году и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29,8%</a:t>
            </a:r>
            <a:r>
              <a:rPr lang="ru-RU" sz="1100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в 2021 году);</a:t>
            </a:r>
          </a:p>
          <a:p>
            <a:pPr marL="361950" indent="-2730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ограниченность онлайн-возможностей взаимодействия с поликлиникой: дистанционного консультирования и выписки рецептов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23,1% </a:t>
            </a:r>
            <a:r>
              <a:rPr lang="ru-RU" sz="1200" dirty="0">
                <a:solidFill>
                  <a:srgbClr val="1663A4"/>
                </a:solidFill>
              </a:rPr>
              <a:t>в 2022 году и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24,8%</a:t>
            </a:r>
            <a:r>
              <a:rPr lang="ru-RU" sz="1100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в 2021 году).</a:t>
            </a:r>
          </a:p>
          <a:p>
            <a:pPr>
              <a:spcAft>
                <a:spcPts val="600"/>
              </a:spcAft>
            </a:pPr>
            <a:endParaRPr lang="ru-RU" sz="1000" dirty="0">
              <a:solidFill>
                <a:srgbClr val="1663A4"/>
              </a:solidFill>
              <a:latin typeface="Verdana" pitchFamily="34" charset="0"/>
              <a:ea typeface="Verdana" pitchFamily="34" charset="0"/>
              <a:cs typeface="Gotham Pro" panose="02000503040000020004" pitchFamily="50" charset="0"/>
            </a:endParaRPr>
          </a:p>
          <a:p>
            <a:pPr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Снижается острота проблемы неудовлетворительной работы скорой, экстренной и неотложной медицинской помощи –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18% </a:t>
            </a:r>
            <a:r>
              <a:rPr lang="ru-RU" sz="1200" dirty="0">
                <a:solidFill>
                  <a:srgbClr val="1663A4"/>
                </a:solidFill>
              </a:rPr>
              <a:t>против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36,4% </a:t>
            </a:r>
            <a:r>
              <a:rPr lang="ru-RU" sz="1200" dirty="0">
                <a:solidFill>
                  <a:srgbClr val="1663A4"/>
                </a:solidFill>
              </a:rPr>
              <a:t>в 2021 году. Проблема выбыла из «топа» злободневных для пациентов.</a:t>
            </a:r>
          </a:p>
        </p:txBody>
      </p:sp>
      <p:pic>
        <p:nvPicPr>
          <p:cNvPr id="13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DD55B55F-85BC-4BC0-B338-33252D301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5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0A230869-10D4-4A19-A139-51BA92903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9B9C275-A27A-440D-8429-BFD7B631858F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BE4CD11C-63D9-438A-89CD-7669635FBF6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9" name="Рисунок 8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8000" y="885529"/>
            <a:ext cx="7282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2. Какие проблемы в системе медицинской помощи продолжают оставаться острыми?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78CBB78-7F0B-489C-9E06-1E97A98A75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1009171"/>
              </p:ext>
            </p:extLst>
          </p:nvPr>
        </p:nvGraphicFramePr>
        <p:xfrm>
          <a:off x="791999" y="1188000"/>
          <a:ext cx="7704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Рисунок 16" descr="logo1.jpg">
            <a:extLst>
              <a:ext uri="{FF2B5EF4-FFF2-40B4-BE49-F238E27FC236}">
                <a16:creationId xmlns:a16="http://schemas.microsoft.com/office/drawing/2014/main" id="{71BBEE67-B1F4-48F9-BAB3-6E882B517C3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18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531C8DD4-1F64-4835-9CC5-748BEC838B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9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0900D623-C085-4E9E-A3BC-0A1E1E4AD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B8E77FA0-898D-42AA-BD86-376AC0F0C0B7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BADD24B-DF0B-410E-9DED-AA5F0A1CCB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7088885"/>
              </p:ext>
            </p:extLst>
          </p:nvPr>
        </p:nvGraphicFramePr>
        <p:xfrm>
          <a:off x="1080000" y="1142911"/>
          <a:ext cx="6984000" cy="36918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28000" y="900000"/>
            <a:ext cx="69127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3. Что именно стало лучше в сфере оказания медицинской помощи за последний год?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6793039" y="2419656"/>
            <a:ext cx="2070636" cy="869469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t" anchorCtr="0">
            <a:spAutoFit/>
          </a:bodyPr>
          <a:lstStyle/>
          <a:p>
            <a:r>
              <a:rPr lang="ru-RU" sz="1200" dirty="0">
                <a:solidFill>
                  <a:srgbClr val="0070BA"/>
                </a:solidFill>
              </a:rPr>
              <a:t>На вопрос о наличии положительных изменений </a:t>
            </a:r>
            <a:r>
              <a:rPr lang="ru-RU" sz="16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39,6% </a:t>
            </a:r>
            <a:r>
              <a:rPr lang="ru-RU" sz="1200" dirty="0">
                <a:solidFill>
                  <a:srgbClr val="0070BA"/>
                </a:solidFill>
              </a:rPr>
              <a:t>подчеркнули, что «ничего не стало лучше».</a:t>
            </a:r>
          </a:p>
        </p:txBody>
      </p:sp>
      <p:pic>
        <p:nvPicPr>
          <p:cNvPr id="13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AF373E52-5E1D-420F-82F8-21312EC04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1D4B5A7A-671E-4198-B01F-80AAB5A5D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pic>
        <p:nvPicPr>
          <p:cNvPr id="19" name="Рисунок 18" descr="logo1.jpg">
            <a:extLst>
              <a:ext uri="{FF2B5EF4-FFF2-40B4-BE49-F238E27FC236}">
                <a16:creationId xmlns:a16="http://schemas.microsoft.com/office/drawing/2014/main" id="{850A01F4-6884-475F-9F48-FC15A8E9DBD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D423945-100C-419E-9AF7-CB9344D95A9F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1" name="Рисунок 10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2000" y="1212610"/>
            <a:ext cx="486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4. Удовлетворенность медицинской помощью </a:t>
            </a:r>
          </a:p>
          <a:p>
            <a:pPr marL="7175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по полису ОМС в 2022 году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212610"/>
            <a:ext cx="2699999" cy="2777683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1800"/>
              </a:spcAft>
            </a:pPr>
            <a:r>
              <a:rPr lang="ru-RU" sz="1300" dirty="0">
                <a:solidFill>
                  <a:srgbClr val="1663A4"/>
                </a:solidFill>
              </a:rPr>
              <a:t>В целом, удовлетворенность пациентов медицинской помощью по сравнению с 2021 годом существенно выросла с 10% в 2021 году до 21% в 2022 году.</a:t>
            </a:r>
          </a:p>
          <a:p>
            <a:pPr>
              <a:spcAft>
                <a:spcPts val="1800"/>
              </a:spcAft>
            </a:pPr>
            <a:r>
              <a:rPr lang="ru-RU" sz="1300" b="1" dirty="0">
                <a:solidFill>
                  <a:srgbClr val="1663A4"/>
                </a:solidFill>
              </a:rPr>
              <a:t>Каждый третий </a:t>
            </a:r>
            <a:r>
              <a:rPr lang="ru-RU" sz="1300" dirty="0">
                <a:solidFill>
                  <a:srgbClr val="1663A4"/>
                </a:solidFill>
              </a:rPr>
              <a:t>опрошенный пациент не удовлетворен медицинской помощью по ОМС, полученной в 2022 году. </a:t>
            </a:r>
          </a:p>
          <a:p>
            <a:pPr>
              <a:spcAft>
                <a:spcPts val="1800"/>
              </a:spcAft>
            </a:pPr>
            <a:r>
              <a:rPr lang="ru-RU" sz="1300" dirty="0">
                <a:solidFill>
                  <a:srgbClr val="1663A4"/>
                </a:solidFill>
              </a:rPr>
              <a:t>Удовлетворен лишь каждый пятый </a:t>
            </a:r>
            <a:r>
              <a:rPr lang="ru-RU" sz="1200" dirty="0">
                <a:solidFill>
                  <a:srgbClr val="1663A4"/>
                </a:solidFill>
              </a:rPr>
              <a:t>- </a:t>
            </a:r>
            <a:r>
              <a:rPr lang="ru-RU" sz="16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21% </a:t>
            </a:r>
            <a:r>
              <a:rPr lang="ru-RU" sz="1300" dirty="0">
                <a:solidFill>
                  <a:srgbClr val="1663A4"/>
                </a:solidFill>
              </a:rPr>
              <a:t>опрошенных.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F80AD9C6-5856-45C0-96F3-5364421FA1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9424862"/>
              </p:ext>
            </p:extLst>
          </p:nvPr>
        </p:nvGraphicFramePr>
        <p:xfrm>
          <a:off x="3852000" y="1659210"/>
          <a:ext cx="486048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7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44FA2FAA-C4F5-4056-B524-09BD5FDD76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58678AFE-1F3F-41AA-B794-DEB8F04C4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pic>
        <p:nvPicPr>
          <p:cNvPr id="19" name="Рисунок 18" descr="logo1.jpg">
            <a:extLst>
              <a:ext uri="{FF2B5EF4-FFF2-40B4-BE49-F238E27FC236}">
                <a16:creationId xmlns:a16="http://schemas.microsoft.com/office/drawing/2014/main" id="{55F317F8-2C4B-40CB-9E9E-6BD11DB0716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54E1343C-3B3B-4CA9-806E-5B930EB0B9E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1" name="Рисунок 10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2000" y="1133721"/>
            <a:ext cx="44127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5. Бальная оценка стационара и поликлиники </a:t>
            </a:r>
          </a:p>
          <a:p>
            <a:pPr marL="7175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по месту жительства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133721"/>
            <a:ext cx="2939530" cy="3593291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Оценки пациентами поликлиники по месту жительства – довольно критичные: </a:t>
            </a:r>
          </a:p>
          <a:p>
            <a:pPr>
              <a:spcAft>
                <a:spcPts val="600"/>
              </a:spcAft>
            </a:pPr>
            <a:r>
              <a:rPr lang="ru-RU" sz="1400" b="1" dirty="0">
                <a:solidFill>
                  <a:srgbClr val="1663A4"/>
                </a:solidFill>
              </a:rPr>
              <a:t>15%</a:t>
            </a:r>
            <a:r>
              <a:rPr lang="ru-RU" sz="1200" dirty="0">
                <a:solidFill>
                  <a:srgbClr val="1663A4"/>
                </a:solidFill>
              </a:rPr>
              <a:t> опрошенных оценили ее крайне низко (1 балл),</a:t>
            </a:r>
          </a:p>
          <a:p>
            <a:pPr>
              <a:spcAft>
                <a:spcPts val="600"/>
              </a:spcAft>
            </a:pPr>
            <a:r>
              <a:rPr lang="ru-RU" sz="1400" b="1" dirty="0">
                <a:solidFill>
                  <a:srgbClr val="1663A4"/>
                </a:solidFill>
              </a:rPr>
              <a:t>20%</a:t>
            </a:r>
            <a:r>
              <a:rPr lang="ru-RU" sz="1200" dirty="0">
                <a:solidFill>
                  <a:srgbClr val="1663A4"/>
                </a:solidFill>
              </a:rPr>
              <a:t> - «на двоечку»,</a:t>
            </a:r>
          </a:p>
          <a:p>
            <a:pPr>
              <a:spcAft>
                <a:spcPts val="600"/>
              </a:spcAft>
            </a:pPr>
            <a:r>
              <a:rPr lang="ru-RU" sz="1400" b="1" dirty="0">
                <a:solidFill>
                  <a:srgbClr val="1663A4"/>
                </a:solidFill>
              </a:rPr>
              <a:t>40% </a:t>
            </a:r>
            <a:r>
              <a:rPr lang="ru-RU" sz="1200" dirty="0">
                <a:solidFill>
                  <a:srgbClr val="1663A4"/>
                </a:solidFill>
              </a:rPr>
              <a:t>-</a:t>
            </a:r>
            <a:r>
              <a:rPr lang="ru-RU" sz="1400" b="1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поставили оценку «удовлетворительно» - эта оценка, по факту, оказалась самой высокой,</a:t>
            </a:r>
          </a:p>
          <a:p>
            <a:pPr>
              <a:spcAft>
                <a:spcPts val="600"/>
              </a:spcAft>
            </a:pPr>
            <a:r>
              <a:rPr lang="ru-RU" sz="1400" b="1" dirty="0">
                <a:solidFill>
                  <a:srgbClr val="1663A4"/>
                </a:solidFill>
              </a:rPr>
              <a:t>25% </a:t>
            </a:r>
            <a:r>
              <a:rPr lang="ru-RU" sz="1200" dirty="0">
                <a:solidFill>
                  <a:srgbClr val="1663A4"/>
                </a:solidFill>
              </a:rPr>
              <a:t>опрошенных</a:t>
            </a:r>
            <a:r>
              <a:rPr lang="ru-RU" sz="1400" b="1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дали</a:t>
            </a:r>
            <a:r>
              <a:rPr lang="ru-RU" sz="1400" b="1" dirty="0">
                <a:solidFill>
                  <a:srgbClr val="1663A4"/>
                </a:solidFill>
              </a:rPr>
              <a:t> </a:t>
            </a:r>
            <a:r>
              <a:rPr lang="ru-RU" sz="1200" dirty="0">
                <a:solidFill>
                  <a:srgbClr val="1663A4"/>
                </a:solidFill>
              </a:rPr>
              <a:t>положительные оценки поликлиникам – «4» и «5».</a:t>
            </a:r>
          </a:p>
          <a:p>
            <a:pPr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Оценки стационара теми, кто лежал в нем, чуть более высоки: здесь «3» и «4» – самые распространенные баллы (среди всех опрошенных на «3» оценили стационар </a:t>
            </a:r>
            <a:r>
              <a:rPr lang="ru-RU" sz="1400" b="1" dirty="0">
                <a:solidFill>
                  <a:srgbClr val="1663A4"/>
                </a:solidFill>
              </a:rPr>
              <a:t>28%</a:t>
            </a:r>
            <a:r>
              <a:rPr lang="ru-RU" sz="1200" dirty="0">
                <a:solidFill>
                  <a:srgbClr val="1663A4"/>
                </a:solidFill>
              </a:rPr>
              <a:t>, на «1» и «2» - </a:t>
            </a:r>
            <a:r>
              <a:rPr lang="ru-RU" sz="1400" b="1" dirty="0">
                <a:solidFill>
                  <a:srgbClr val="1663A4"/>
                </a:solidFill>
              </a:rPr>
              <a:t>17,6%</a:t>
            </a:r>
            <a:r>
              <a:rPr lang="ru-RU" sz="1200" dirty="0">
                <a:solidFill>
                  <a:srgbClr val="1663A4"/>
                </a:solidFill>
              </a:rPr>
              <a:t>, на «4» и «5» - </a:t>
            </a:r>
            <a:r>
              <a:rPr lang="ru-RU" sz="1400" b="1" dirty="0">
                <a:solidFill>
                  <a:srgbClr val="1663A4"/>
                </a:solidFill>
              </a:rPr>
              <a:t>54%</a:t>
            </a:r>
            <a:r>
              <a:rPr lang="ru-RU" sz="1200" dirty="0">
                <a:solidFill>
                  <a:srgbClr val="1663A4"/>
                </a:solidFill>
              </a:rPr>
              <a:t>).</a:t>
            </a:r>
          </a:p>
        </p:txBody>
      </p:sp>
      <p:pic>
        <p:nvPicPr>
          <p:cNvPr id="17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4311446E-4AFF-4A6D-A989-982BEA57C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BA9194D6-ECEB-4198-B249-DBFE90ABB9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3D903ACF-EF08-494D-BB85-93A5D77BE2CB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2" name="Рисунок 21" descr="logo1.jpg">
            <a:extLst>
              <a:ext uri="{FF2B5EF4-FFF2-40B4-BE49-F238E27FC236}">
                <a16:creationId xmlns:a16="http://schemas.microsoft.com/office/drawing/2014/main" id="{E93BDB57-9897-4A1F-B549-209D136CC07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graphicFrame>
        <p:nvGraphicFramePr>
          <p:cNvPr id="24" name="Диаграмма 23">
            <a:extLst>
              <a:ext uri="{FF2B5EF4-FFF2-40B4-BE49-F238E27FC236}">
                <a16:creationId xmlns:a16="http://schemas.microsoft.com/office/drawing/2014/main" id="{949BBE63-13BA-4554-94F9-E9FDD62315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7454062"/>
              </p:ext>
            </p:extLst>
          </p:nvPr>
        </p:nvGraphicFramePr>
        <p:xfrm>
          <a:off x="4108641" y="1631860"/>
          <a:ext cx="4536000" cy="299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Рисунок 10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4212000" y="1548000"/>
            <a:ext cx="1476000" cy="2772000"/>
            <a:chOff x="4212000" y="1584000"/>
            <a:chExt cx="1476000" cy="2772000"/>
          </a:xfrm>
        </p:grpSpPr>
        <p:sp>
          <p:nvSpPr>
            <p:cNvPr id="13" name="TextBox 12"/>
            <p:cNvSpPr txBox="1"/>
            <p:nvPr/>
          </p:nvSpPr>
          <p:spPr>
            <a:xfrm>
              <a:off x="5292000" y="1584000"/>
              <a:ext cx="36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0ADD9"/>
                  </a:solidFill>
                </a:rPr>
                <a:t>1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292000" y="2178000"/>
              <a:ext cx="36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0ADD9"/>
                  </a:solidFill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92000" y="2772000"/>
              <a:ext cx="36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0ADD9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92000" y="3366000"/>
              <a:ext cx="36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0ADD9"/>
                  </a:solidFill>
                </a:rPr>
                <a:t>4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292000" y="3960000"/>
              <a:ext cx="360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>
                  <a:solidFill>
                    <a:srgbClr val="00ADD9"/>
                  </a:solidFill>
                </a:rPr>
                <a:t>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392000" y="1851751"/>
              <a:ext cx="129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самый низкий балл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392000" y="2441813"/>
              <a:ext cx="129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балла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392000" y="3031875"/>
              <a:ext cx="129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балла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392000" y="3621937"/>
              <a:ext cx="129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балла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212000" y="4191750"/>
              <a:ext cx="1476000" cy="16425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10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самый высокий балл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2000" y="1123119"/>
            <a:ext cx="47159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7. Обращаемость к платной медицине за последний год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992588"/>
            <a:ext cx="2664416" cy="1192634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300" dirty="0">
                <a:solidFill>
                  <a:srgbClr val="1663A4"/>
                </a:solidFill>
              </a:rPr>
              <a:t>К платным медицинским услугам в 2022 году обращалось абсолютное большинство пациентов – </a:t>
            </a:r>
            <a:br>
              <a:rPr lang="ru-RU" sz="1300" dirty="0">
                <a:solidFill>
                  <a:srgbClr val="1663A4"/>
                </a:solidFill>
              </a:rPr>
            </a:br>
            <a:endParaRPr lang="ru-RU" sz="1300" dirty="0">
              <a:solidFill>
                <a:srgbClr val="1663A4"/>
              </a:solidFill>
            </a:endParaRPr>
          </a:p>
          <a:p>
            <a:pPr>
              <a:spcAft>
                <a:spcPts val="600"/>
              </a:spcAft>
            </a:pPr>
            <a:r>
              <a:rPr lang="ru-RU" sz="16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87%</a:t>
            </a:r>
            <a:r>
              <a:rPr lang="ru-RU" sz="1200" b="1" dirty="0">
                <a:solidFill>
                  <a:srgbClr val="1663A4"/>
                </a:solidFill>
              </a:rPr>
              <a:t> </a:t>
            </a:r>
            <a:r>
              <a:rPr lang="ru-RU" sz="1300" b="1" dirty="0">
                <a:solidFill>
                  <a:srgbClr val="1663A4"/>
                </a:solidFill>
              </a:rPr>
              <a:t>опрошенных.</a:t>
            </a:r>
          </a:p>
        </p:txBody>
      </p:sp>
      <p:pic>
        <p:nvPicPr>
          <p:cNvPr id="16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95E4B136-79EB-4F3B-9E36-F4F71BC3CC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7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EAE0BAE0-07EE-4656-9AD1-79656322C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625CAC7-8F05-4D1D-8587-4EADD3A2D2EF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1" name="Рисунок 10" descr="logo1.jpg">
            <a:extLst>
              <a:ext uri="{FF2B5EF4-FFF2-40B4-BE49-F238E27FC236}">
                <a16:creationId xmlns:a16="http://schemas.microsoft.com/office/drawing/2014/main" id="{A67CC720-18FD-4CFF-8C66-0D5D030AC23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13" name="Рисунок 12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7C01ECB7-DF0E-4E58-BC59-350A800C97A5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Общая оценка изменений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 системе российского здравоохранения в 2022 году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076000" y="1671750"/>
            <a:ext cx="2340000" cy="2340000"/>
          </a:xfrm>
          <a:prstGeom prst="rect">
            <a:avLst/>
          </a:prstGeom>
          <a:solidFill>
            <a:srgbClr val="00A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ДА</a:t>
            </a:r>
          </a:p>
          <a:p>
            <a:pPr algn="ctr"/>
            <a:r>
              <a:rPr lang="ru-RU" b="1" dirty="0"/>
              <a:t>84,6%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6696000" y="3291750"/>
            <a:ext cx="900000" cy="900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НЕТ</a:t>
            </a:r>
          </a:p>
          <a:p>
            <a:pPr algn="ctr"/>
            <a:r>
              <a:rPr lang="ru-RU" b="1" dirty="0">
                <a:solidFill>
                  <a:schemeClr val="tx1"/>
                </a:solidFill>
              </a:rPr>
              <a:t>15,4%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75B65E9D-D1CF-40CD-8A5C-B3FAC789CA9B}"/>
              </a:ext>
            </a:extLst>
          </p:cNvPr>
          <p:cNvSpPr txBox="1">
            <a:spLocks/>
          </p:cNvSpPr>
          <p:nvPr/>
        </p:nvSpPr>
        <p:spPr>
          <a:xfrm>
            <a:off x="832738" y="1188606"/>
            <a:ext cx="7362208" cy="3223959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b="1" dirty="0">
                <a:solidFill>
                  <a:srgbClr val="00ADD9"/>
                </a:solidFill>
              </a:rPr>
              <a:t>Самые частые ситуации нарушения прав пациентов:</a:t>
            </a:r>
          </a:p>
          <a:p>
            <a:pPr marL="266700" lvl="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Отсутствие нужного специалиста в поликлинике – самая распространенная ситуация -  </a:t>
            </a:r>
            <a:r>
              <a:rPr lang="ru-RU" sz="1400" b="1" dirty="0">
                <a:solidFill>
                  <a:srgbClr val="1663A4"/>
                </a:solidFill>
              </a:rPr>
              <a:t>69,8%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Запись на прием к врачу больше 14 дней – также очень распространенная проблема -  </a:t>
            </a:r>
            <a:r>
              <a:rPr lang="ru-RU" sz="1400" b="1" dirty="0">
                <a:solidFill>
                  <a:srgbClr val="1663A4"/>
                </a:solidFill>
              </a:rPr>
              <a:t>63%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Покупка за свои деньги положенных бесплатно препаратов -  </a:t>
            </a:r>
            <a:r>
              <a:rPr lang="ru-RU" sz="1400" b="1" dirty="0">
                <a:solidFill>
                  <a:srgbClr val="1663A4"/>
                </a:solidFill>
              </a:rPr>
              <a:t>54,1%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lvl="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Отсутствие льготного препарата в аптеке -  </a:t>
            </a:r>
            <a:r>
              <a:rPr lang="ru-RU" sz="1400" b="1" dirty="0">
                <a:solidFill>
                  <a:srgbClr val="1663A4"/>
                </a:solidFill>
              </a:rPr>
              <a:t>51%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lvl="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Очереди на диагностику и анализы, невозможность вовремя пройти диагностику -  </a:t>
            </a:r>
            <a:r>
              <a:rPr lang="ru-RU" sz="1400" b="1" dirty="0">
                <a:solidFill>
                  <a:srgbClr val="1663A4"/>
                </a:solidFill>
              </a:rPr>
              <a:t>45,3%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indent="-266700">
              <a:spcAft>
                <a:spcPts val="600"/>
              </a:spcAft>
            </a:pPr>
            <a:endParaRPr lang="ru-RU" sz="1000" b="1" dirty="0">
              <a:solidFill>
                <a:srgbClr val="1A4394"/>
              </a:solidFill>
              <a:latin typeface="Verdana" pitchFamily="34" charset="0"/>
              <a:ea typeface="Verdana" pitchFamily="34" charset="0"/>
              <a:cs typeface="Gotham Pro" panose="02000503040000020004" pitchFamily="50" charset="0"/>
            </a:endParaRPr>
          </a:p>
          <a:p>
            <a:pPr indent="-266700">
              <a:spcAft>
                <a:spcPts val="600"/>
              </a:spcAft>
            </a:pPr>
            <a:r>
              <a:rPr lang="ru-RU" sz="1400" b="1" dirty="0">
                <a:solidFill>
                  <a:srgbClr val="00ADD9"/>
                </a:solidFill>
              </a:rPr>
              <a:t>Среди других распространенных ситуаций нарушения их прав пациентами отмечены:</a:t>
            </a:r>
          </a:p>
          <a:p>
            <a:pPr marL="266700" lvl="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Ожидание скорой более 20 минут – </a:t>
            </a:r>
            <a:r>
              <a:rPr lang="ru-RU" sz="1400" b="1" dirty="0">
                <a:solidFill>
                  <a:srgbClr val="1663A4"/>
                </a:solidFill>
              </a:rPr>
              <a:t>39,6%</a:t>
            </a:r>
            <a:endParaRPr lang="en-US" sz="1400" b="1" dirty="0">
              <a:solidFill>
                <a:srgbClr val="1663A4"/>
              </a:solidFill>
            </a:endParaRPr>
          </a:p>
          <a:p>
            <a:pPr marL="26670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Врач не выписал препарат, по мнению пациента, положенный ему по льготе – </a:t>
            </a:r>
            <a:r>
              <a:rPr lang="ru-RU" sz="1400" b="1" dirty="0">
                <a:solidFill>
                  <a:srgbClr val="1663A4"/>
                </a:solidFill>
              </a:rPr>
              <a:t>27,8%</a:t>
            </a:r>
          </a:p>
          <a:p>
            <a:pPr marL="26670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Невозможность пройти плановое лечение или реабилитацию – </a:t>
            </a:r>
            <a:r>
              <a:rPr lang="ru-RU" sz="1400" b="1" dirty="0">
                <a:solidFill>
                  <a:srgbClr val="1663A4"/>
                </a:solidFill>
              </a:rPr>
              <a:t>25%</a:t>
            </a:r>
          </a:p>
          <a:p>
            <a:pPr marL="26670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Трудности с прохождением МСЭ – </a:t>
            </a:r>
            <a:r>
              <a:rPr lang="ru-RU" sz="1400" b="1" dirty="0">
                <a:solidFill>
                  <a:srgbClr val="1663A4"/>
                </a:solidFill>
              </a:rPr>
              <a:t>19,3%</a:t>
            </a:r>
          </a:p>
          <a:p>
            <a:pPr marL="266700" lvl="0" indent="-26670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После выписки из стационара не было возможности продолжить принимать назначенный там препарат, и врач в поликлинике выписал другой или отменил назначение – </a:t>
            </a:r>
            <a:r>
              <a:rPr lang="ru-RU" sz="1400" b="1" dirty="0">
                <a:solidFill>
                  <a:srgbClr val="1663A4"/>
                </a:solidFill>
              </a:rPr>
              <a:t>19,2%</a:t>
            </a:r>
          </a:p>
        </p:txBody>
      </p:sp>
      <p:pic>
        <p:nvPicPr>
          <p:cNvPr id="16" name="Рисунок 15" descr="logo1.jpg">
            <a:extLst>
              <a:ext uri="{FF2B5EF4-FFF2-40B4-BE49-F238E27FC236}">
                <a16:creationId xmlns:a16="http://schemas.microsoft.com/office/drawing/2014/main" id="{F9D65E6D-CF2B-49A1-93B7-AEC01BBEAB5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17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C1CF6437-356C-45F3-AC93-5B8C48617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E9E8578D-00AB-47D6-8480-27C375CBF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29C812E-2B00-4174-9E38-F2F44B0FCF5F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3937F11-89A8-4DD9-8E21-FEAB52A354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Ситуации нарушения прав 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при получении медицинской помощи</a:t>
            </a:r>
          </a:p>
        </p:txBody>
      </p:sp>
      <p:pic>
        <p:nvPicPr>
          <p:cNvPr id="9" name="Рисунок 8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8000" y="900000"/>
            <a:ext cx="79071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6. Трудности, с которыми сталкивались пациенты при получении медицинской помощи за последний год </a:t>
            </a:r>
          </a:p>
        </p:txBody>
      </p:sp>
      <p:pic>
        <p:nvPicPr>
          <p:cNvPr id="16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194B4484-20B9-490C-90EB-E94CB816F8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7" name="Рисунок 16" descr="logo1.jpg">
            <a:extLst>
              <a:ext uri="{FF2B5EF4-FFF2-40B4-BE49-F238E27FC236}">
                <a16:creationId xmlns:a16="http://schemas.microsoft.com/office/drawing/2014/main" id="{C2CE23AC-3CE7-40BC-BC5D-8375C610E1B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18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AEB89F91-4D74-4CA7-B5F9-704C890EDA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53D67F7C-576C-4F29-A62D-784D77349E4B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7D561BBD-1D62-4419-BBE3-B02E508ECE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3324517"/>
              </p:ext>
            </p:extLst>
          </p:nvPr>
        </p:nvGraphicFramePr>
        <p:xfrm>
          <a:off x="928796" y="1363500"/>
          <a:ext cx="7289105" cy="336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3937F11-89A8-4DD9-8E21-FEAB52A354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Ситуации нарушения прав </a:t>
            </a:r>
          </a:p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при получении медицинской помощи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16000" y="1131750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</a:rPr>
              <a:t>ДА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48000" y="1131750"/>
            <a:ext cx="720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1663A4"/>
                </a:solidFill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951750"/>
            <a:ext cx="43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8. Покупка лекарств и медицинских изделий </a:t>
            </a:r>
          </a:p>
          <a:p>
            <a:pPr marL="7175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через интернет за последний год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131750"/>
            <a:ext cx="3384000" cy="3116238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r>
              <a:rPr lang="ru-RU" sz="1300" b="1" dirty="0">
                <a:solidFill>
                  <a:srgbClr val="1663A4"/>
                </a:solidFill>
              </a:rPr>
              <a:t>Ситуация пандемии и введение карантинных мер серьезно стимулировали пользование интернетом и электронными сервисами для получения медицинских услуг.</a:t>
            </a:r>
          </a:p>
          <a:p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Gotham Pro" panose="02000503040000020004" pitchFamily="50" charset="0"/>
              </a:rPr>
              <a:t> </a:t>
            </a:r>
          </a:p>
          <a:p>
            <a:endParaRPr lang="en-US" sz="1300" dirty="0">
              <a:solidFill>
                <a:srgbClr val="1663A4"/>
              </a:solidFill>
              <a:ea typeface="Verdana" pitchFamily="34" charset="0"/>
              <a:cs typeface="Gotham Pro" panose="02000503040000020004" pitchFamily="50" charset="0"/>
            </a:endParaRPr>
          </a:p>
          <a:p>
            <a:r>
              <a:rPr lang="ru-RU" sz="1300" dirty="0">
                <a:solidFill>
                  <a:srgbClr val="1663A4"/>
                </a:solidFill>
              </a:rPr>
              <a:t>Две трети пациентов (</a:t>
            </a:r>
            <a:r>
              <a:rPr lang="ru-RU" sz="1600" b="1" dirty="0">
                <a:solidFill>
                  <a:srgbClr val="1663A4"/>
                </a:solidFill>
              </a:rPr>
              <a:t>66% </a:t>
            </a:r>
            <a:r>
              <a:rPr lang="ru-RU" sz="1300" dirty="0">
                <a:solidFill>
                  <a:srgbClr val="1663A4"/>
                </a:solidFill>
              </a:rPr>
              <a:t>в исследовании) сегодня пользуются интернетом для покупки медицинских изделий и лекарств.</a:t>
            </a:r>
          </a:p>
          <a:p>
            <a:endParaRPr lang="en-US" sz="1300" dirty="0">
              <a:solidFill>
                <a:srgbClr val="1663A4"/>
              </a:solidFill>
              <a:ea typeface="Verdana" pitchFamily="34" charset="0"/>
              <a:cs typeface="Gotham Pro" panose="02000503040000020004" pitchFamily="50" charset="0"/>
            </a:endParaRPr>
          </a:p>
          <a:p>
            <a:endParaRPr lang="ru-RU" sz="1300" dirty="0">
              <a:solidFill>
                <a:srgbClr val="1663A4"/>
              </a:solidFill>
              <a:ea typeface="Verdana" pitchFamily="34" charset="0"/>
              <a:cs typeface="Gotham Pro" panose="02000503040000020004" pitchFamily="50" charset="0"/>
            </a:endParaRPr>
          </a:p>
          <a:p>
            <a:r>
              <a:rPr lang="ru-RU" sz="1300" dirty="0">
                <a:solidFill>
                  <a:srgbClr val="1663A4"/>
                </a:solidFill>
              </a:rPr>
              <a:t>В первую очередь, пользуются интернетом при покупке лекарств и медицинских изделий люди </a:t>
            </a:r>
            <a:r>
              <a:rPr lang="ru-RU" sz="1300" dirty="0" err="1">
                <a:solidFill>
                  <a:srgbClr val="1663A4"/>
                </a:solidFill>
              </a:rPr>
              <a:t>допенсионного</a:t>
            </a:r>
            <a:r>
              <a:rPr lang="ru-RU" sz="1300" dirty="0">
                <a:solidFill>
                  <a:srgbClr val="1663A4"/>
                </a:solidFill>
              </a:rPr>
              <a:t> возраста.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2830085"/>
            <a:ext cx="432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9. Покупка лекарств и медицинских изделий </a:t>
            </a:r>
          </a:p>
          <a:p>
            <a:pPr marL="7175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через интернет людьми разного возраста</a:t>
            </a: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74519C6-D058-4E1B-9657-DCF918CA8A9F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5" name="Title 1">
            <a:extLst>
              <a:ext uri="{FF2B5EF4-FFF2-40B4-BE49-F238E27FC236}">
                <a16:creationId xmlns:a16="http://schemas.microsoft.com/office/drawing/2014/main" id="{A6BA0043-5A9A-4309-9C69-6F2E898F310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Пользование интернетом и электронными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сервисами для получения медицинских услуг</a:t>
            </a:r>
          </a:p>
        </p:txBody>
      </p:sp>
      <p:pic>
        <p:nvPicPr>
          <p:cNvPr id="26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82969E28-64AC-4366-AF6C-BF30F9B9E5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27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8B3FB0E2-806B-458D-BBBA-7E395BC8E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pic>
        <p:nvPicPr>
          <p:cNvPr id="28" name="Рисунок 27" descr="logo1.jpg">
            <a:extLst>
              <a:ext uri="{FF2B5EF4-FFF2-40B4-BE49-F238E27FC236}">
                <a16:creationId xmlns:a16="http://schemas.microsoft.com/office/drawing/2014/main" id="{C9B7774B-399C-4DEC-9280-CD9913514F9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6E31DED4-F32A-4A1B-9555-711649E82B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1445346"/>
              </p:ext>
            </p:extLst>
          </p:nvPr>
        </p:nvGraphicFramePr>
        <p:xfrm>
          <a:off x="4752000" y="3471750"/>
          <a:ext cx="3600000" cy="1215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3" name="Рисунок 12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Прямоугольник 13"/>
          <p:cNvSpPr/>
          <p:nvPr/>
        </p:nvSpPr>
        <p:spPr>
          <a:xfrm>
            <a:off x="5723999" y="1491749"/>
            <a:ext cx="1152000" cy="1152000"/>
          </a:xfrm>
          <a:prstGeom prst="rect">
            <a:avLst/>
          </a:prstGeom>
          <a:solidFill>
            <a:srgbClr val="00AD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ДА</a:t>
            </a:r>
          </a:p>
          <a:p>
            <a:pPr algn="ctr"/>
            <a:r>
              <a:rPr lang="ru-RU" sz="1400" b="1" dirty="0"/>
              <a:t>66,1%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768000" y="2016000"/>
            <a:ext cx="684000" cy="68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</a:rPr>
              <a:t>НЕТ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</a:rPr>
              <a:t>33,9%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52000" y="3276000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00ADD9"/>
                </a:solidFill>
              </a:rPr>
              <a:t>ДА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32000" y="3276000"/>
            <a:ext cx="72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>
                <a:solidFill>
                  <a:srgbClr val="FF0000"/>
                </a:solidFill>
              </a:rPr>
              <a:t>НЕТ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2010155"/>
            <a:ext cx="7560439" cy="505073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buClr>
                <a:srgbClr val="35A5D6"/>
              </a:buClr>
              <a:defRPr/>
            </a:pPr>
            <a:r>
              <a:rPr lang="ru-RU" sz="1300" dirty="0">
                <a:solidFill>
                  <a:srgbClr val="1663A4"/>
                </a:solidFill>
              </a:rPr>
              <a:t>Анализ качества и доступности услуг здравоохранения в 2022 году на фоне пандемии </a:t>
            </a:r>
            <a:r>
              <a:rPr lang="en-US" sz="1300" dirty="0">
                <a:solidFill>
                  <a:srgbClr val="1663A4"/>
                </a:solidFill>
              </a:rPr>
              <a:t>COVID</a:t>
            </a:r>
            <a:r>
              <a:rPr lang="ru-RU" sz="1300" dirty="0">
                <a:solidFill>
                  <a:srgbClr val="1663A4"/>
                </a:solidFill>
              </a:rPr>
              <a:t>-19 </a:t>
            </a:r>
            <a:br>
              <a:rPr lang="ru-RU" sz="1300" dirty="0">
                <a:solidFill>
                  <a:srgbClr val="1663A4"/>
                </a:solidFill>
              </a:rPr>
            </a:br>
            <a:r>
              <a:rPr lang="ru-RU" sz="1300" dirty="0">
                <a:solidFill>
                  <a:srgbClr val="1663A4"/>
                </a:solidFill>
              </a:rPr>
              <a:t>в оценках пациентов и руководителей общественных организаций пациентов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708103"/>
            <a:ext cx="7328474" cy="293162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 lvl="0">
              <a:buClr>
                <a:srgbClr val="35A5D6"/>
              </a:buClr>
              <a:defRPr/>
            </a:pPr>
            <a:r>
              <a:rPr lang="ru-RU" sz="16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Цель исследования</a:t>
            </a:r>
          </a:p>
          <a:p>
            <a:pPr algn="r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  <a:defRPr/>
            </a:pPr>
            <a:endParaRPr lang="ru-RU" sz="1600" dirty="0">
              <a:solidFill>
                <a:srgbClr val="00ADD9"/>
              </a:solidFill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3112351"/>
            <a:ext cx="7848472" cy="144244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 marL="360363" lvl="0" indent="-360363">
              <a:spcAft>
                <a:spcPts val="600"/>
              </a:spcAft>
              <a:buClr>
                <a:srgbClr val="00ADD9"/>
              </a:buClr>
              <a:buFont typeface="+mj-lt"/>
              <a:buAutoNum type="arabicPeriod"/>
            </a:pPr>
            <a:r>
              <a:rPr lang="ru-RU" sz="1300" dirty="0">
                <a:solidFill>
                  <a:srgbClr val="1663A4"/>
                </a:solidFill>
              </a:rPr>
              <a:t>Оценить изменения в системе здравоохранения в 2022 году в представлениях граждан </a:t>
            </a:r>
          </a:p>
          <a:p>
            <a:pPr marL="360363" lvl="0" indent="-360363">
              <a:spcAft>
                <a:spcPts val="600"/>
              </a:spcAft>
              <a:buClr>
                <a:srgbClr val="00ADD9"/>
              </a:buClr>
              <a:buFont typeface="+mj-lt"/>
              <a:buAutoNum type="arabicPeriod"/>
            </a:pPr>
            <a:r>
              <a:rPr lang="ru-RU" sz="1300" dirty="0">
                <a:solidFill>
                  <a:srgbClr val="1663A4"/>
                </a:solidFill>
              </a:rPr>
              <a:t>Оценить распространенность тех или иных ситуаций нарушения прав пациентов при получении медицинской помощи</a:t>
            </a:r>
          </a:p>
          <a:p>
            <a:pPr marL="360363" lvl="0" indent="-360363">
              <a:spcAft>
                <a:spcPts val="600"/>
              </a:spcAft>
              <a:buClr>
                <a:srgbClr val="00ADD9"/>
              </a:buClr>
              <a:buFont typeface="+mj-lt"/>
              <a:buAutoNum type="arabicPeriod"/>
            </a:pPr>
            <a:r>
              <a:rPr lang="ru-RU" sz="1300" dirty="0">
                <a:solidFill>
                  <a:srgbClr val="1663A4"/>
                </a:solidFill>
              </a:rPr>
              <a:t>Оценить пользование интернетом и электронными сервисами для получения медицинских услуг</a:t>
            </a:r>
          </a:p>
          <a:p>
            <a:pPr marL="360363" lvl="0" indent="-360363">
              <a:spcAft>
                <a:spcPts val="600"/>
              </a:spcAft>
              <a:buClr>
                <a:srgbClr val="00ADD9"/>
              </a:buClr>
              <a:buFont typeface="+mj-lt"/>
              <a:buAutoNum type="arabicPeriod"/>
            </a:pPr>
            <a:r>
              <a:rPr lang="ru-RU" sz="1300" dirty="0">
                <a:solidFill>
                  <a:srgbClr val="1663A4"/>
                </a:solidFill>
              </a:rPr>
              <a:t>Описать работу пациентских НКО, их участие в принятии решений в области здравоохранения </a:t>
            </a:r>
            <a:br>
              <a:rPr lang="ru-RU" sz="1300" dirty="0">
                <a:solidFill>
                  <a:srgbClr val="1663A4"/>
                </a:solidFill>
              </a:rPr>
            </a:br>
            <a:r>
              <a:rPr lang="ru-RU" sz="1300" dirty="0">
                <a:solidFill>
                  <a:srgbClr val="1663A4"/>
                </a:solidFill>
              </a:rPr>
              <a:t>в условиях пандемии </a:t>
            </a:r>
          </a:p>
          <a:p>
            <a:pPr algn="r">
              <a:lnSpc>
                <a:spcPct val="90000"/>
              </a:lnSpc>
              <a:spcBef>
                <a:spcPts val="750"/>
              </a:spcBef>
              <a:buClr>
                <a:srgbClr val="00ADD9"/>
              </a:buClr>
              <a:defRPr/>
            </a:pPr>
            <a:endParaRPr lang="ru-RU" sz="1000" dirty="0">
              <a:solidFill>
                <a:srgbClr val="1663A4"/>
              </a:solidFill>
              <a:cs typeface="Gotham Pro" panose="02000503040000020004" pitchFamily="50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2717384"/>
            <a:ext cx="7285136" cy="35719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buClr>
                <a:srgbClr val="35A5D6"/>
              </a:buClr>
              <a:defRPr/>
            </a:pPr>
            <a:r>
              <a:rPr lang="ru-RU" sz="16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Задачи исследования</a:t>
            </a:r>
          </a:p>
          <a:p>
            <a:pPr algn="r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  <a:defRPr/>
            </a:pPr>
            <a:endParaRPr lang="ru-RU" sz="1600" dirty="0">
              <a:solidFill>
                <a:srgbClr val="00ADD9"/>
              </a:solidFill>
              <a:cs typeface="Gotham Pro" panose="02000503040000020004" pitchFamily="50" charset="0"/>
            </a:endParaRPr>
          </a:p>
        </p:txBody>
      </p:sp>
      <p:pic>
        <p:nvPicPr>
          <p:cNvPr id="20" name="Рисунок 19" descr="логотип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E37A5049-DD06-4234-BF0D-743613D11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pic>
        <p:nvPicPr>
          <p:cNvPr id="22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951AC1A8-ED2E-4EBD-8FE7-2B44786EA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EAE342C6-888C-49F5-BB79-A3433A083858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4" name="Рисунок 23" descr="logo1.jpg">
            <a:extLst>
              <a:ext uri="{FF2B5EF4-FFF2-40B4-BE49-F238E27FC236}">
                <a16:creationId xmlns:a16="http://schemas.microsoft.com/office/drawing/2014/main" id="{032A67E5-2267-4C98-929E-C30F5DE6D6F2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5" name="Title 1">
            <a:extLst>
              <a:ext uri="{FF2B5EF4-FFF2-40B4-BE49-F238E27FC236}">
                <a16:creationId xmlns:a16="http://schemas.microsoft.com/office/drawing/2014/main" id="{B23CFAD7-65E2-4DE4-AC50-6DE8AE6B532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8038" algn="l"/>
            <a:r>
              <a:rPr lang="ru-RU" sz="2600" b="1" dirty="0">
                <a:solidFill>
                  <a:srgbClr val="0070BA"/>
                </a:solidFill>
              </a:rPr>
              <a:t>Общая характеристика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sp>
        <p:nvSpPr>
          <p:cNvPr id="27" name="Содержимое 1">
            <a:extLst>
              <a:ext uri="{FF2B5EF4-FFF2-40B4-BE49-F238E27FC236}">
                <a16:creationId xmlns:a16="http://schemas.microsoft.com/office/drawing/2014/main" id="{409EB1C0-3A46-429D-81E5-F59B46D3267D}"/>
              </a:ext>
            </a:extLst>
          </p:cNvPr>
          <p:cNvSpPr txBox="1">
            <a:spLocks/>
          </p:cNvSpPr>
          <p:nvPr/>
        </p:nvSpPr>
        <p:spPr>
          <a:xfrm>
            <a:off x="828000" y="872184"/>
            <a:ext cx="8107834" cy="669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285750" lvl="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rgbClr val="5A69A9"/>
                </a:solidFill>
                <a:latin typeface="Arial" pitchFamily="34" charset="0"/>
                <a:ea typeface="Calibri" pitchFamily="34" charset="0"/>
                <a:cs typeface="Arial" pitchFamily="34" charset="0"/>
              </a:defRPr>
            </a:lvl1pPr>
          </a:lstStyle>
          <a:p>
            <a:pPr marL="0" indent="0" algn="l" defTabSz="914378" eaLnBrk="0" hangingPunct="0">
              <a:spcAft>
                <a:spcPts val="900"/>
              </a:spcAft>
              <a:buClr>
                <a:srgbClr val="007DDA"/>
              </a:buClr>
              <a:buSzPct val="100000"/>
              <a:buNone/>
              <a:defRPr/>
            </a:pPr>
            <a:r>
              <a:rPr lang="ru-RU" sz="1300" dirty="0">
                <a:solidFill>
                  <a:srgbClr val="1663A4"/>
                </a:solidFill>
                <a:latin typeface="+mn-lt"/>
                <a:ea typeface="+mn-ea"/>
                <a:cs typeface="+mn-cs"/>
              </a:rPr>
              <a:t>Исследование «Актуальные проблемы российского здравоохранения в оценках пациентов и пациентских НКО» проведено в  октябре – ноябре 2022 года Всероссийским союзом пациентов </a:t>
            </a:r>
            <a:br>
              <a:rPr lang="ru-RU" sz="1300" dirty="0">
                <a:solidFill>
                  <a:srgbClr val="1663A4"/>
                </a:solidFill>
                <a:latin typeface="+mn-lt"/>
                <a:ea typeface="+mn-ea"/>
                <a:cs typeface="+mn-cs"/>
              </a:rPr>
            </a:br>
            <a:r>
              <a:rPr lang="ru-RU" sz="1300" dirty="0">
                <a:solidFill>
                  <a:srgbClr val="1663A4"/>
                </a:solidFill>
                <a:latin typeface="+mn-lt"/>
                <a:ea typeface="+mn-ea"/>
                <a:cs typeface="+mn-cs"/>
              </a:rPr>
              <a:t>при поддержке Центра гуманитарных технологий и исследований «Социальная Механика»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131750"/>
            <a:ext cx="2664000" cy="3439403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200" b="1" dirty="0" err="1">
                <a:solidFill>
                  <a:srgbClr val="1663A4"/>
                </a:solidFill>
              </a:rPr>
              <a:t>Онлайн-запись</a:t>
            </a:r>
            <a:r>
              <a:rPr lang="ru-RU" sz="1200" b="1" dirty="0">
                <a:solidFill>
                  <a:srgbClr val="1663A4"/>
                </a:solidFill>
              </a:rPr>
              <a:t> к врачам – </a:t>
            </a:r>
            <a:r>
              <a:rPr lang="ru-RU" sz="1200" dirty="0">
                <a:solidFill>
                  <a:srgbClr val="1663A4"/>
                </a:solidFill>
              </a:rPr>
              <a:t>единственная получившая широкое распространение дистанционная услуга,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которой пользовались год назад и пользуются сейчас порядка </a:t>
            </a:r>
            <a:r>
              <a:rPr lang="ru-RU" sz="1400" b="1" dirty="0">
                <a:solidFill>
                  <a:srgbClr val="1663A4"/>
                </a:solidFill>
              </a:rPr>
              <a:t>60% </a:t>
            </a:r>
            <a:r>
              <a:rPr lang="ru-RU" sz="1200" dirty="0">
                <a:solidFill>
                  <a:srgbClr val="1663A4"/>
                </a:solidFill>
              </a:rPr>
              <a:t>пациентов.</a:t>
            </a:r>
          </a:p>
          <a:p>
            <a:pPr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В 2022 году также набирает обороты использование таких онлайн-возможностей получения медицинской помощи, как:</a:t>
            </a:r>
          </a:p>
          <a:p>
            <a:pPr marL="269875" lvl="0" indent="-269875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  <a:tabLst>
                <a:tab pos="269875" algn="l"/>
              </a:tabLst>
            </a:pPr>
            <a:r>
              <a:rPr lang="ru-RU" sz="1200" dirty="0">
                <a:solidFill>
                  <a:srgbClr val="1663A4"/>
                </a:solidFill>
              </a:rPr>
              <a:t>доступ к личной медицинской карте – </a:t>
            </a:r>
            <a:r>
              <a:rPr lang="ru-RU" sz="1400" b="1" dirty="0">
                <a:solidFill>
                  <a:srgbClr val="1663A4"/>
                </a:solidFill>
              </a:rPr>
              <a:t>18,3%</a:t>
            </a:r>
          </a:p>
          <a:p>
            <a:pPr marL="269875" indent="-269875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  <a:tabLst>
                <a:tab pos="269875" algn="l"/>
              </a:tabLst>
            </a:pPr>
            <a:r>
              <a:rPr lang="ru-RU" sz="1200" dirty="0">
                <a:solidFill>
                  <a:srgbClr val="1663A4"/>
                </a:solidFill>
              </a:rPr>
              <a:t>дистанционное направление обращения в органы власти – </a:t>
            </a:r>
            <a:r>
              <a:rPr lang="ru-RU" sz="1400" b="1" dirty="0">
                <a:solidFill>
                  <a:srgbClr val="1663A4"/>
                </a:solidFill>
              </a:rPr>
              <a:t>9,9%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744000" y="921591"/>
            <a:ext cx="50124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10. С какими вопросами обращались на электронные сервисы </a:t>
            </a:r>
          </a:p>
          <a:p>
            <a:pPr marL="8064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для получения медицинских услуг по ОМС </a:t>
            </a:r>
          </a:p>
        </p:txBody>
      </p:sp>
      <p:pic>
        <p:nvPicPr>
          <p:cNvPr id="17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07778CF6-8148-4469-A943-BE7F88167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452F684B-5B13-40B0-B2B0-AA1682506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27599" y="3684574"/>
            <a:ext cx="1945851" cy="972000"/>
          </a:xfrm>
          <a:prstGeom prst="rect">
            <a:avLst/>
          </a:prstGeom>
          <a:noFill/>
        </p:spPr>
      </p:pic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D3ED68B3-5657-4B9D-BD86-978C3C4A3D84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5" name="Рисунок 24" descr="logo1.jpg">
            <a:extLst>
              <a:ext uri="{FF2B5EF4-FFF2-40B4-BE49-F238E27FC236}">
                <a16:creationId xmlns:a16="http://schemas.microsoft.com/office/drawing/2014/main" id="{E84947A3-3DAC-4F97-B627-411E98B0057F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AAE65DA3-1E7D-40C6-958B-2AF51C76AB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4732851"/>
              </p:ext>
            </p:extLst>
          </p:nvPr>
        </p:nvGraphicFramePr>
        <p:xfrm>
          <a:off x="3744000" y="1376562"/>
          <a:ext cx="5220000" cy="331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Рисунок 10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A6BA0043-5A9A-4309-9C69-6F2E898F310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Пользование интернетом и электронными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сервисами для получения медицинских услуг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4D09EB2C-DBE2-4C22-BA0A-DEA87FA09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6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8AECF57B-1AA9-4CFA-BF60-C3838DFCA1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5FDF3301-5D21-41C0-AF49-A5865F7C70E7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EBDA5E1C-7673-41AC-B365-ADD7B4D0B6A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2" name="Subtitle 2">
            <a:extLst>
              <a:ext uri="{FF2B5EF4-FFF2-40B4-BE49-F238E27FC236}">
                <a16:creationId xmlns:a16="http://schemas.microsoft.com/office/drawing/2014/main" id="{B08D8CAC-D73D-4632-87B4-420E10B472AA}"/>
              </a:ext>
            </a:extLst>
          </p:cNvPr>
          <p:cNvSpPr txBox="1">
            <a:spLocks/>
          </p:cNvSpPr>
          <p:nvPr/>
        </p:nvSpPr>
        <p:spPr>
          <a:xfrm>
            <a:off x="828000" y="1091600"/>
            <a:ext cx="7740000" cy="3439403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300" b="1" dirty="0">
                <a:solidFill>
                  <a:srgbClr val="1663A4"/>
                </a:solidFill>
              </a:rPr>
              <a:t>Приоритетными для решения дистанционно в онлайн-формате остаются для пациентов следующие медицинские вопросы:</a:t>
            </a: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Направление на обследование, дабы не приходить за ним отдельно – </a:t>
            </a:r>
            <a:r>
              <a:rPr lang="ru-RU" sz="1400" b="1" dirty="0">
                <a:solidFill>
                  <a:srgbClr val="1663A4"/>
                </a:solidFill>
              </a:rPr>
              <a:t>64,4%</a:t>
            </a:r>
            <a:r>
              <a:rPr lang="ru-RU" sz="1200" dirty="0">
                <a:solidFill>
                  <a:srgbClr val="1663A4"/>
                </a:solidFill>
              </a:rPr>
              <a:t>  (в 2021 году 63,7%)</a:t>
            </a: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Канал связи с лечащим врачом и возможность задать вопрос дистанционно – </a:t>
            </a:r>
            <a:r>
              <a:rPr lang="ru-RU" sz="1400" b="1" dirty="0">
                <a:solidFill>
                  <a:srgbClr val="1663A4"/>
                </a:solidFill>
              </a:rPr>
              <a:t>59,9%</a:t>
            </a:r>
            <a:r>
              <a:rPr lang="ru-RU" sz="1200" dirty="0">
                <a:solidFill>
                  <a:srgbClr val="1663A4"/>
                </a:solidFill>
              </a:rPr>
              <a:t> (в 2021 году 58,4%)</a:t>
            </a: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Получение рецептов </a:t>
            </a:r>
            <a:r>
              <a:rPr lang="ru-RU" sz="1200" dirty="0" err="1">
                <a:solidFill>
                  <a:srgbClr val="1663A4"/>
                </a:solidFill>
              </a:rPr>
              <a:t>электронно</a:t>
            </a:r>
            <a:r>
              <a:rPr lang="ru-RU" sz="1200" dirty="0">
                <a:solidFill>
                  <a:srgbClr val="1663A4"/>
                </a:solidFill>
              </a:rPr>
              <a:t> – </a:t>
            </a:r>
            <a:r>
              <a:rPr lang="ru-RU" sz="1400" b="1" dirty="0">
                <a:solidFill>
                  <a:srgbClr val="1663A4"/>
                </a:solidFill>
              </a:rPr>
              <a:t>59%</a:t>
            </a:r>
            <a:r>
              <a:rPr lang="ru-RU" sz="1200" dirty="0">
                <a:solidFill>
                  <a:srgbClr val="1663A4"/>
                </a:solidFill>
              </a:rPr>
              <a:t> (в 2021 году – 56%)</a:t>
            </a: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Консультирование с дежурным врачом (не лечащим) при возникновении острых ситуаций – </a:t>
            </a:r>
            <a:r>
              <a:rPr lang="ru-RU" sz="1400" b="1" dirty="0">
                <a:solidFill>
                  <a:srgbClr val="1663A4"/>
                </a:solidFill>
              </a:rPr>
              <a:t>46,3%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Получение информационных материалов о своей болезни, препаратах и прочем – </a:t>
            </a:r>
            <a:r>
              <a:rPr lang="ru-RU" sz="1400" b="1" dirty="0">
                <a:solidFill>
                  <a:srgbClr val="1663A4"/>
                </a:solidFill>
              </a:rPr>
              <a:t>40,8%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Повторный прием у своего врача – </a:t>
            </a:r>
            <a:r>
              <a:rPr lang="ru-RU" sz="1400" b="1" dirty="0">
                <a:solidFill>
                  <a:srgbClr val="1663A4"/>
                </a:solidFill>
              </a:rPr>
              <a:t>37,7%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Продление рецептов – </a:t>
            </a:r>
            <a:r>
              <a:rPr lang="ru-RU" sz="1400" b="1" dirty="0">
                <a:solidFill>
                  <a:srgbClr val="1663A4"/>
                </a:solidFill>
              </a:rPr>
              <a:t>36,3%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Заказ лекарств и медицинских изделий с доставкой на дом – </a:t>
            </a:r>
            <a:r>
              <a:rPr lang="ru-RU" sz="1400" b="1" dirty="0">
                <a:solidFill>
                  <a:srgbClr val="1663A4"/>
                </a:solidFill>
              </a:rPr>
              <a:t>30%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Регулярное сообщение врачу о своем самочувствии – </a:t>
            </a:r>
            <a:r>
              <a:rPr lang="ru-RU" sz="1400" b="1" dirty="0">
                <a:solidFill>
                  <a:srgbClr val="1663A4"/>
                </a:solidFill>
              </a:rPr>
              <a:t>25,3%</a:t>
            </a:r>
            <a:endParaRPr lang="ru-RU" sz="1200" dirty="0">
              <a:solidFill>
                <a:srgbClr val="1663A4"/>
              </a:solidFill>
            </a:endParaRPr>
          </a:p>
          <a:p>
            <a:pPr marL="266700" lvl="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Продление листка нетрудоспособности – </a:t>
            </a:r>
            <a:r>
              <a:rPr lang="ru-RU" sz="1400" b="1" dirty="0">
                <a:solidFill>
                  <a:srgbClr val="1663A4"/>
                </a:solidFill>
              </a:rPr>
              <a:t>23,8%</a:t>
            </a:r>
            <a:endParaRPr lang="ru-RU" sz="1200" dirty="0">
              <a:solidFill>
                <a:srgbClr val="1663A4"/>
              </a:solidFill>
            </a:endParaRPr>
          </a:p>
        </p:txBody>
      </p:sp>
      <p:pic>
        <p:nvPicPr>
          <p:cNvPr id="9" name="Рисунок 8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6BA0043-5A9A-4309-9C69-6F2E898F310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Пользование интернетом и электронными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сервисами для получения медицинских услуг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A6BA0043-5A9A-4309-9C69-6F2E898F310F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Пользование интернетом и электронными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сервисами для получения медицинских услуг</a:t>
            </a:r>
          </a:p>
        </p:txBody>
      </p:sp>
      <p:pic>
        <p:nvPicPr>
          <p:cNvPr id="15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444A89A5-AEA7-43BA-8AA2-C985EB391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7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EB2DC548-CDFC-4B47-A76C-DBAC387F62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E7095DB-97BA-43F0-8FEA-376654DA8391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2" name="Рисунок 21" descr="logo1.jpg">
            <a:extLst>
              <a:ext uri="{FF2B5EF4-FFF2-40B4-BE49-F238E27FC236}">
                <a16:creationId xmlns:a16="http://schemas.microsoft.com/office/drawing/2014/main" id="{7018CD39-BF14-478E-BD52-2210B3539C7B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EC2B5C72-7063-498E-9F07-5DCB674DCA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835"/>
              </p:ext>
            </p:extLst>
          </p:nvPr>
        </p:nvGraphicFramePr>
        <p:xfrm>
          <a:off x="792000" y="1131750"/>
          <a:ext cx="7920000" cy="3685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Прямоугольник 18"/>
          <p:cNvSpPr/>
          <p:nvPr/>
        </p:nvSpPr>
        <p:spPr>
          <a:xfrm>
            <a:off x="828000" y="900000"/>
            <a:ext cx="720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11. Какие медицинские вопросы Вы хотели бы решать дистанционно?</a:t>
            </a:r>
          </a:p>
        </p:txBody>
      </p:sp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>
            <a:extLst>
              <a:ext uri="{FF2B5EF4-FFF2-40B4-BE49-F238E27FC236}">
                <a16:creationId xmlns:a16="http://schemas.microsoft.com/office/drawing/2014/main" id="{95ABAACB-E9A6-8748-84EA-C5F6AAD71095}"/>
              </a:ext>
            </a:extLst>
          </p:cNvPr>
          <p:cNvSpPr txBox="1">
            <a:spLocks/>
          </p:cNvSpPr>
          <p:nvPr/>
        </p:nvSpPr>
        <p:spPr>
          <a:xfrm>
            <a:off x="758483" y="676783"/>
            <a:ext cx="7704856" cy="3600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endParaRPr lang="ru-RU" sz="1600" b="1" dirty="0">
              <a:solidFill>
                <a:srgbClr val="214391"/>
              </a:solidFill>
              <a:latin typeface="Verdana" pitchFamily="34" charset="0"/>
              <a:ea typeface="Verdana" pitchFamily="34" charset="0"/>
              <a:cs typeface="+mj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72000" y="719930"/>
            <a:ext cx="3960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12. НКО. Изменилась ли активность вашей НКО </a:t>
            </a:r>
          </a:p>
          <a:p>
            <a:pPr marL="8064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 последние полгода?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94139" y="2850305"/>
            <a:ext cx="44778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13. НКО. Изменилось ли число обращений пациентов </a:t>
            </a:r>
          </a:p>
          <a:p>
            <a:pPr marL="8064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 вашу НКО в последние полгода?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DF8F310B-5DCB-4387-9417-1CD754F8FA5D}"/>
              </a:ext>
            </a:extLst>
          </p:cNvPr>
          <p:cNvSpPr txBox="1">
            <a:spLocks/>
          </p:cNvSpPr>
          <p:nvPr/>
        </p:nvSpPr>
        <p:spPr>
          <a:xfrm>
            <a:off x="828000" y="722370"/>
            <a:ext cx="3276575" cy="1762021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По сравнению с прошлым годом процент пациентских НКО, указавших на существенный рост своей активности, не изменился.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400" b="1" dirty="0">
                <a:solidFill>
                  <a:srgbClr val="1663A4"/>
                </a:solidFill>
              </a:rPr>
              <a:t>52% </a:t>
            </a:r>
            <a:r>
              <a:rPr lang="ru-RU" sz="1200" dirty="0">
                <a:solidFill>
                  <a:srgbClr val="1663A4"/>
                </a:solidFill>
              </a:rPr>
              <a:t>пациентских НКО отмечают рост собственной активности в 2022 году.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У </a:t>
            </a:r>
            <a:r>
              <a:rPr lang="ru-RU" sz="1400" b="1" dirty="0">
                <a:solidFill>
                  <a:srgbClr val="1663A4"/>
                </a:solidFill>
              </a:rPr>
              <a:t>13,6% </a:t>
            </a:r>
            <a:r>
              <a:rPr lang="ru-RU" sz="1200" dirty="0">
                <a:solidFill>
                  <a:srgbClr val="1663A4"/>
                </a:solidFill>
              </a:rPr>
              <a:t>опрошенных общественных организаций активность снизилась в 2022 году.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B0C784D-9043-42AA-89DF-4549138EDAE6}"/>
              </a:ext>
            </a:extLst>
          </p:cNvPr>
          <p:cNvSpPr txBox="1">
            <a:spLocks/>
          </p:cNvSpPr>
          <p:nvPr/>
        </p:nvSpPr>
        <p:spPr>
          <a:xfrm>
            <a:off x="828000" y="2812985"/>
            <a:ext cx="3269260" cy="1946687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Рост интенсивности обращений пациентов в общественные организации в 2022 году сохраняется.</a:t>
            </a:r>
          </a:p>
          <a:p>
            <a:pPr marL="228600" indent="-2286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Большинство опрошенных НКО указывают на увеличение числа обращений к ним граждан за последний год (</a:t>
            </a:r>
            <a:r>
              <a:rPr lang="ru-RU" sz="1400" b="1" dirty="0">
                <a:solidFill>
                  <a:srgbClr val="1663A4"/>
                </a:solidFill>
              </a:rPr>
              <a:t>60% </a:t>
            </a:r>
            <a:r>
              <a:rPr lang="ru-RU" sz="1200" dirty="0">
                <a:solidFill>
                  <a:srgbClr val="1663A4"/>
                </a:solidFill>
              </a:rPr>
              <a:t>опрошенных).</a:t>
            </a:r>
          </a:p>
          <a:p>
            <a:pPr marL="228600" indent="-2286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Снижение числа обращений отметили </a:t>
            </a:r>
            <a:r>
              <a:rPr lang="ru-RU" sz="1400" b="1" dirty="0">
                <a:solidFill>
                  <a:srgbClr val="1663A4"/>
                </a:solidFill>
              </a:rPr>
              <a:t>7,2%</a:t>
            </a:r>
            <a:r>
              <a:rPr lang="ru-RU" sz="1200" dirty="0">
                <a:solidFill>
                  <a:srgbClr val="1663A4"/>
                </a:solidFill>
              </a:rPr>
              <a:t> опрошенных.</a:t>
            </a:r>
          </a:p>
        </p:txBody>
      </p:sp>
      <p:pic>
        <p:nvPicPr>
          <p:cNvPr id="23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3B2B403D-DAD9-4E70-8E94-7C9048642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24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26F4BFAE-4945-44A0-8F9B-71D166A8D7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pic>
        <p:nvPicPr>
          <p:cNvPr id="25" name="Рисунок 24" descr="logo1.jpg">
            <a:extLst>
              <a:ext uri="{FF2B5EF4-FFF2-40B4-BE49-F238E27FC236}">
                <a16:creationId xmlns:a16="http://schemas.microsoft.com/office/drawing/2014/main" id="{1E0CD9E8-E110-4D9F-B850-CAB8A6B5CFE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E0C4886B-24F4-4AA2-844C-DF1FBF991565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D4E952B3-D34B-4AF6-89B7-9FBEACD702F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/>
            <a:r>
              <a:rPr lang="ru-RU" sz="2600" b="1" dirty="0">
                <a:solidFill>
                  <a:srgbClr val="0070BA"/>
                </a:solidFill>
              </a:rPr>
              <a:t>Работа </a:t>
            </a:r>
            <a:r>
              <a:rPr lang="ru-RU" sz="2600" b="1" dirty="0" err="1">
                <a:solidFill>
                  <a:srgbClr val="0070BA"/>
                </a:solidFill>
              </a:rPr>
              <a:t>пациентских</a:t>
            </a:r>
            <a:r>
              <a:rPr lang="ru-RU" sz="2600" b="1" dirty="0">
                <a:solidFill>
                  <a:srgbClr val="0070BA"/>
                </a:solidFill>
              </a:rPr>
              <a:t> НКО в 2022 году</a:t>
            </a:r>
          </a:p>
        </p:txBody>
      </p:sp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5D40E438-47B2-4B1C-BD5C-DD4824F0CE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0050388"/>
              </p:ext>
            </p:extLst>
          </p:nvPr>
        </p:nvGraphicFramePr>
        <p:xfrm>
          <a:off x="4825030" y="1126978"/>
          <a:ext cx="3600000" cy="1444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88C7918D-582B-4577-8324-9D34C323E1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6610013"/>
              </p:ext>
            </p:extLst>
          </p:nvPr>
        </p:nvGraphicFramePr>
        <p:xfrm>
          <a:off x="4869924" y="3318085"/>
          <a:ext cx="3510212" cy="1450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5" name="Рисунок 14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5850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09466" y="786639"/>
            <a:ext cx="456253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14. НКО. Изменилась ли вовлеченность пациентов </a:t>
            </a:r>
          </a:p>
          <a:p>
            <a:pPr marL="717550"/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 работу вашей НКО – их участие в ваших мероприятиях – </a:t>
            </a:r>
            <a:b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</a:br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 2021 году?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09467" y="3090892"/>
            <a:ext cx="45625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1925"/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15. НКО. Повлияла ли ситуация с пандемией на работу </a:t>
            </a:r>
          </a:p>
          <a:p>
            <a:pPr marL="717550" marR="161925"/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вашей НКО: изменились ли формы работы и как?</a:t>
            </a:r>
          </a:p>
        </p:txBody>
      </p:sp>
      <p:pic>
        <p:nvPicPr>
          <p:cNvPr id="19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313F306C-9E5E-4DFF-9583-39CE3B94F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22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7BA82EC4-0D35-4ADC-9061-C5483C191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3F5CD82-BC1A-46DC-A315-68E57A442C0E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5" name="Рисунок 24" descr="logo1.jpg">
            <a:extLst>
              <a:ext uri="{FF2B5EF4-FFF2-40B4-BE49-F238E27FC236}">
                <a16:creationId xmlns:a16="http://schemas.microsoft.com/office/drawing/2014/main" id="{236FB4C4-413A-46EE-9F6B-72DB5FE43A1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7" name="Subtitle 2">
            <a:extLst>
              <a:ext uri="{FF2B5EF4-FFF2-40B4-BE49-F238E27FC236}">
                <a16:creationId xmlns:a16="http://schemas.microsoft.com/office/drawing/2014/main" id="{47F6219F-2A8E-4916-B2E0-A09E9218ED33}"/>
              </a:ext>
            </a:extLst>
          </p:cNvPr>
          <p:cNvSpPr txBox="1">
            <a:spLocks/>
          </p:cNvSpPr>
          <p:nvPr/>
        </p:nvSpPr>
        <p:spPr>
          <a:xfrm>
            <a:off x="828000" y="774457"/>
            <a:ext cx="3096575" cy="1577355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Процесс возвращения пациентов к участию в деятельности НКО в 2022 году продолжается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Мероприятия стали более массовыми в 2022 году у </a:t>
            </a:r>
            <a:r>
              <a:rPr lang="ru-RU" sz="1400" b="1" dirty="0">
                <a:solidFill>
                  <a:srgbClr val="1663A4"/>
                </a:solidFill>
              </a:rPr>
              <a:t>50,5% </a:t>
            </a:r>
            <a:r>
              <a:rPr lang="ru-RU" sz="1200" dirty="0">
                <a:solidFill>
                  <a:srgbClr val="1663A4"/>
                </a:solidFill>
              </a:rPr>
              <a:t>НКО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На снижение массовости в 2022 году мероприятий указали лишь </a:t>
            </a:r>
            <a:r>
              <a:rPr lang="ru-RU" sz="1400" b="1" dirty="0">
                <a:solidFill>
                  <a:srgbClr val="1663A4"/>
                </a:solidFill>
              </a:rPr>
              <a:t>13,6% </a:t>
            </a:r>
            <a:r>
              <a:rPr lang="ru-RU" sz="1200" dirty="0">
                <a:solidFill>
                  <a:srgbClr val="1663A4"/>
                </a:solidFill>
              </a:rPr>
              <a:t>НКО 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B004D7D0-A210-418F-A671-164F0EF47671}"/>
              </a:ext>
            </a:extLst>
          </p:cNvPr>
          <p:cNvSpPr txBox="1">
            <a:spLocks/>
          </p:cNvSpPr>
          <p:nvPr/>
        </p:nvSpPr>
        <p:spPr>
          <a:xfrm>
            <a:off x="828000" y="2999410"/>
            <a:ext cx="3276575" cy="1577355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В 2022 году происходит стабилизация деятельности НКО, новые формы работы появляются реже, чем в прошлом году 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Новые формы работы в 2022 году появились у </a:t>
            </a:r>
            <a:r>
              <a:rPr lang="ru-RU" sz="1400" b="1" dirty="0">
                <a:solidFill>
                  <a:srgbClr val="1663A4"/>
                </a:solidFill>
              </a:rPr>
              <a:t>24,7% </a:t>
            </a:r>
            <a:r>
              <a:rPr lang="ru-RU" sz="1200" dirty="0">
                <a:solidFill>
                  <a:srgbClr val="1663A4"/>
                </a:solidFill>
              </a:rPr>
              <a:t>НКО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В 2021 году на качественные изменения в своей работе указывали </a:t>
            </a:r>
            <a:r>
              <a:rPr lang="ru-RU" sz="1400" b="1" dirty="0">
                <a:solidFill>
                  <a:srgbClr val="1663A4"/>
                </a:solidFill>
              </a:rPr>
              <a:t>38,8% </a:t>
            </a:r>
            <a:r>
              <a:rPr lang="ru-RU" sz="1200" dirty="0">
                <a:solidFill>
                  <a:srgbClr val="1663A4"/>
                </a:solidFill>
              </a:rPr>
              <a:t>НКО 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2F0E881-EC8B-42F9-A6DE-F812D1F6DA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3008917"/>
              </p:ext>
            </p:extLst>
          </p:nvPr>
        </p:nvGraphicFramePr>
        <p:xfrm>
          <a:off x="4608000" y="1340637"/>
          <a:ext cx="3708000" cy="1591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F5FA433A-06B3-4D54-8725-77394E25C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6134855"/>
              </p:ext>
            </p:extLst>
          </p:nvPr>
        </p:nvGraphicFramePr>
        <p:xfrm>
          <a:off x="4751388" y="3610368"/>
          <a:ext cx="3709262" cy="1052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4" name="Рисунок 13" descr="логотип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D4E952B3-D34B-4AF6-89B7-9FBEACD702F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/>
            <a:r>
              <a:rPr lang="ru-RU" sz="2600" b="1" dirty="0">
                <a:solidFill>
                  <a:srgbClr val="0070BA"/>
                </a:solidFill>
              </a:rPr>
              <a:t>Работа </a:t>
            </a:r>
            <a:r>
              <a:rPr lang="ru-RU" sz="2600" b="1" dirty="0" err="1">
                <a:solidFill>
                  <a:srgbClr val="0070BA"/>
                </a:solidFill>
              </a:rPr>
              <a:t>пациентских</a:t>
            </a:r>
            <a:r>
              <a:rPr lang="ru-RU" sz="2600" b="1" dirty="0">
                <a:solidFill>
                  <a:srgbClr val="0070BA"/>
                </a:solidFill>
              </a:rPr>
              <a:t> НКО в 2022 году</a:t>
            </a:r>
          </a:p>
        </p:txBody>
      </p:sp>
    </p:spTree>
    <p:extLst>
      <p:ext uri="{BB962C8B-B14F-4D97-AF65-F5344CB8AC3E}">
        <p14:creationId xmlns:p14="http://schemas.microsoft.com/office/powerpoint/2010/main" val="3552543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152562"/>
            <a:ext cx="2866540" cy="3347070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В 2022 году взаимодействие пациентских НКО с властью продолжает во многих случаях улучшаться 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В 2022 году несколько больше стало пациентских НКО, которые указывают на улучшение взаимодействия с властью: </a:t>
            </a:r>
            <a:r>
              <a:rPr lang="ru-RU" sz="1400" b="1" dirty="0">
                <a:solidFill>
                  <a:srgbClr val="1663A4"/>
                </a:solidFill>
              </a:rPr>
              <a:t>36,8%  </a:t>
            </a:r>
            <a:r>
              <a:rPr lang="ru-RU" sz="1200" dirty="0">
                <a:solidFill>
                  <a:srgbClr val="1663A4"/>
                </a:solidFill>
              </a:rPr>
              <a:t>(в 2021 г. - 35,3%)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Треть опрошенных руководителей НКО </a:t>
            </a:r>
            <a:r>
              <a:rPr lang="ru-RU" sz="1400" b="1" dirty="0">
                <a:solidFill>
                  <a:srgbClr val="1663A4"/>
                </a:solidFill>
              </a:rPr>
              <a:t>(36,8%) </a:t>
            </a:r>
            <a:r>
              <a:rPr lang="ru-RU" sz="1200" dirty="0">
                <a:solidFill>
                  <a:srgbClr val="1663A4"/>
                </a:solidFill>
              </a:rPr>
              <a:t>отмечают, что их взаимодействие с органами власти не претерпело принципиальных изменений и осталось на прежнем уровне в прошедшие полгода </a:t>
            </a:r>
          </a:p>
          <a:p>
            <a:pPr marL="179388" indent="-179388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На снижение продуктивности в отношениях с органами власти указали только </a:t>
            </a:r>
            <a:r>
              <a:rPr lang="ru-RU" sz="1400" b="1" dirty="0">
                <a:solidFill>
                  <a:srgbClr val="1663A4"/>
                </a:solidFill>
              </a:rPr>
              <a:t>20% </a:t>
            </a:r>
            <a:r>
              <a:rPr lang="ru-RU" sz="1200" dirty="0">
                <a:solidFill>
                  <a:srgbClr val="1663A4"/>
                </a:solidFill>
              </a:rPr>
              <a:t>опрошенных НКО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212000" y="1152590"/>
            <a:ext cx="4680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16. НКО. Произошли ли изменения во взаимодействии </a:t>
            </a:r>
          </a:p>
          <a:p>
            <a:pPr marL="806450"/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вашей НКО с органами власти в последний год?</a:t>
            </a:r>
          </a:p>
        </p:txBody>
      </p:sp>
      <p:pic>
        <p:nvPicPr>
          <p:cNvPr id="17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9920FA1C-8470-4D98-88BA-6C6E37664F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1424EB3A-848D-4F4D-939C-59E7EB2B38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A201616-4552-4BB2-89C2-84FEAF068841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2" name="Рисунок 21" descr="logo1.jpg">
            <a:extLst>
              <a:ext uri="{FF2B5EF4-FFF2-40B4-BE49-F238E27FC236}">
                <a16:creationId xmlns:a16="http://schemas.microsoft.com/office/drawing/2014/main" id="{0DC3D9EB-DC7E-49FD-B09B-5C809262B13D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3" name="Title 1">
            <a:extLst>
              <a:ext uri="{FF2B5EF4-FFF2-40B4-BE49-F238E27FC236}">
                <a16:creationId xmlns:a16="http://schemas.microsoft.com/office/drawing/2014/main" id="{3C5ED687-F99C-43D5-87F9-00B9F65B66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Взаимодействие пациентских НКО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 органами власти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75B26A7C-F3E5-41D8-96AD-1B78FA6F62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130721"/>
              </p:ext>
            </p:extLst>
          </p:nvPr>
        </p:nvGraphicFramePr>
        <p:xfrm>
          <a:off x="4302000" y="1816716"/>
          <a:ext cx="41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Рисунок 10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37143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9080" y="2251660"/>
            <a:ext cx="826492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17. НКО. Оцените, пожалуйста, работу органов власти в сфере здравоохранения в вашем регионе </a:t>
            </a:r>
          </a:p>
          <a:p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 последние полгода по отдельным параметрам</a:t>
            </a:r>
          </a:p>
          <a:p>
            <a:endParaRPr lang="ru-RU" sz="1200" b="1" dirty="0">
              <a:solidFill>
                <a:srgbClr val="00ADD9"/>
              </a:solidFill>
              <a:ea typeface="Verdana" pitchFamily="34" charset="0"/>
              <a:cs typeface="+mj-cs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0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      ОТКРЫТОСТЬ ДЛЯ НКО</a:t>
            </a:r>
            <a:r>
              <a:rPr lang="ru-RU" sz="900" b="1" i="1" dirty="0">
                <a:solidFill>
                  <a:srgbClr val="214391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</a:t>
            </a:r>
            <a:r>
              <a:rPr lang="ru-RU" sz="10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СКОРОСТЬ РЕАКЦИИ НА ОБРАЩЕНИЯ ГРАЖДАН</a:t>
            </a:r>
            <a:r>
              <a:rPr lang="ru-RU" sz="900" b="1" i="1" dirty="0">
                <a:solidFill>
                  <a:srgbClr val="214391"/>
                </a:solidFill>
                <a:latin typeface="Verdana" panose="020B0604030504040204" pitchFamily="34" charset="0"/>
                <a:ea typeface="Verdana" pitchFamily="34" charset="0"/>
                <a:cs typeface="Arial" panose="020B0604020202020204" pitchFamily="34" charset="0"/>
              </a:rPr>
              <a:t>         </a:t>
            </a:r>
            <a:r>
              <a:rPr lang="ru-RU" sz="10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ОТКРЫТОСТЬ ДЛЯ ПАЦИЕНТОВ</a:t>
            </a:r>
          </a:p>
        </p:txBody>
      </p:sp>
      <p:pic>
        <p:nvPicPr>
          <p:cNvPr id="19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E724E97D-AFFA-4C0D-BE01-0073DB189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20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77B9E5BC-0433-4442-ADC2-F5A02FECC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pic>
        <p:nvPicPr>
          <p:cNvPr id="22" name="Рисунок 21" descr="logo1.jpg">
            <a:extLst>
              <a:ext uri="{FF2B5EF4-FFF2-40B4-BE49-F238E27FC236}">
                <a16:creationId xmlns:a16="http://schemas.microsoft.com/office/drawing/2014/main" id="{5A527BB1-0829-472E-82EC-C2720EB30FC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5822D0FC-ED54-4095-AD75-91C8DF650ADB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9019DAB-D2B3-4708-8869-06558ABABFFF}"/>
              </a:ext>
            </a:extLst>
          </p:cNvPr>
          <p:cNvSpPr txBox="1">
            <a:spLocks/>
          </p:cNvSpPr>
          <p:nvPr/>
        </p:nvSpPr>
        <p:spPr>
          <a:xfrm>
            <a:off x="806495" y="1062212"/>
            <a:ext cx="8244000" cy="900246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r>
              <a:rPr lang="ru-RU" sz="1200" b="1" dirty="0">
                <a:solidFill>
                  <a:srgbClr val="1663A4"/>
                </a:solidFill>
              </a:rPr>
              <a:t>Пациентские НКО, в целом, стали менее критично оценивать аспекты взаимодействия с органами власти </a:t>
            </a:r>
          </a:p>
          <a:p>
            <a:pPr marL="179388" lvl="0" indent="-179388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Положительные оценки (4 и 5) открытости органов власти в здравоохранении </a:t>
            </a:r>
            <a:r>
              <a:rPr lang="ru-RU" sz="1200" dirty="0">
                <a:solidFill>
                  <a:srgbClr val="C00000"/>
                </a:solidFill>
              </a:rPr>
              <a:t>для НКО </a:t>
            </a:r>
            <a:r>
              <a:rPr lang="ru-RU" sz="1200" dirty="0">
                <a:solidFill>
                  <a:srgbClr val="1663A4"/>
                </a:solidFill>
              </a:rPr>
              <a:t>дают </a:t>
            </a:r>
            <a:r>
              <a:rPr lang="ru-RU" sz="1400" b="1" dirty="0">
                <a:solidFill>
                  <a:srgbClr val="1663A4"/>
                </a:solidFill>
              </a:rPr>
              <a:t>40,1% </a:t>
            </a:r>
            <a:r>
              <a:rPr lang="ru-RU" sz="1200" dirty="0">
                <a:solidFill>
                  <a:srgbClr val="1663A4"/>
                </a:solidFill>
              </a:rPr>
              <a:t>(в 2021 году - 28%).</a:t>
            </a:r>
          </a:p>
          <a:p>
            <a:pPr marL="179388" lvl="0" indent="-179388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Положительно (на 4 и 5) оценивают скорость реакции органов власти на обращения </a:t>
            </a:r>
            <a:r>
              <a:rPr lang="ru-RU" sz="1400" b="1" dirty="0">
                <a:solidFill>
                  <a:srgbClr val="1663A4"/>
                </a:solidFill>
              </a:rPr>
              <a:t>32,8% </a:t>
            </a:r>
            <a:r>
              <a:rPr lang="ru-RU" sz="1200" dirty="0">
                <a:solidFill>
                  <a:srgbClr val="1663A4"/>
                </a:solidFill>
              </a:rPr>
              <a:t>НКО (в 2021 году – 22,3%).</a:t>
            </a:r>
          </a:p>
          <a:p>
            <a:pPr marL="179388" indent="-179388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Положительные оценки (4 и 5) открытости органов власти </a:t>
            </a:r>
            <a:r>
              <a:rPr lang="ru-RU" sz="1200" dirty="0">
                <a:solidFill>
                  <a:srgbClr val="C00000"/>
                </a:solidFill>
              </a:rPr>
              <a:t>для пациентов </a:t>
            </a:r>
            <a:r>
              <a:rPr lang="ru-RU" sz="1200" dirty="0">
                <a:solidFill>
                  <a:srgbClr val="1663A4"/>
                </a:solidFill>
              </a:rPr>
              <a:t>дали </a:t>
            </a:r>
            <a:r>
              <a:rPr lang="ru-RU" sz="1400" b="1" dirty="0">
                <a:solidFill>
                  <a:srgbClr val="1663A4"/>
                </a:solidFill>
              </a:rPr>
              <a:t>26,4% </a:t>
            </a:r>
            <a:r>
              <a:rPr lang="ru-RU" sz="1200" dirty="0">
                <a:solidFill>
                  <a:srgbClr val="1663A4"/>
                </a:solidFill>
              </a:rPr>
              <a:t>НКО (в 2021 году - 20%).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C2913021-1DDA-4E90-905D-6B2CB4F980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2885241"/>
              </p:ext>
            </p:extLst>
          </p:nvPr>
        </p:nvGraphicFramePr>
        <p:xfrm>
          <a:off x="596699" y="3197646"/>
          <a:ext cx="2588509" cy="146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B67AFA47-188D-4AC7-9920-13D610D239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1743123"/>
              </p:ext>
            </p:extLst>
          </p:nvPr>
        </p:nvGraphicFramePr>
        <p:xfrm>
          <a:off x="2856280" y="3197647"/>
          <a:ext cx="2975720" cy="146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2A2AFF97-8BB0-4A9D-89E6-E4E9687D9C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6292413"/>
              </p:ext>
            </p:extLst>
          </p:nvPr>
        </p:nvGraphicFramePr>
        <p:xfrm>
          <a:off x="5292000" y="3187447"/>
          <a:ext cx="2975720" cy="1466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13" name="Рисунок 12" descr="логотип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C5ED687-F99C-43D5-87F9-00B9F65B66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Взаимодействие пациентских НКО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 органами власти</a:t>
            </a:r>
          </a:p>
        </p:txBody>
      </p:sp>
      <p:grpSp>
        <p:nvGrpSpPr>
          <p:cNvPr id="33" name="Группа 32"/>
          <p:cNvGrpSpPr/>
          <p:nvPr/>
        </p:nvGrpSpPr>
        <p:grpSpPr>
          <a:xfrm>
            <a:off x="540000" y="3168000"/>
            <a:ext cx="1152000" cy="1496250"/>
            <a:chOff x="576000" y="3168000"/>
            <a:chExt cx="1152000" cy="1496250"/>
          </a:xfrm>
        </p:grpSpPr>
        <p:sp>
          <p:nvSpPr>
            <p:cNvPr id="16" name="TextBox 15"/>
            <p:cNvSpPr txBox="1"/>
            <p:nvPr/>
          </p:nvSpPr>
          <p:spPr>
            <a:xfrm>
              <a:off x="1332000" y="3168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1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332000" y="3492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2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332000" y="3780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32000" y="4050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4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32000" y="4374000"/>
              <a:ext cx="360000" cy="2160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5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2000" y="3327750"/>
              <a:ext cx="111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самый низкий балл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152000" y="3636000"/>
              <a:ext cx="57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балла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52000" y="3924000"/>
              <a:ext cx="57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балла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52000" y="4212000"/>
              <a:ext cx="576000" cy="14400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балла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76000" y="4500000"/>
              <a:ext cx="1152000" cy="164250"/>
            </a:xfrm>
            <a:prstGeom prst="rect">
              <a:avLst/>
            </a:prstGeom>
            <a:noFill/>
          </p:spPr>
          <p:txBody>
            <a:bodyPr wrap="square" rtlCol="0" anchor="ctr">
              <a:noAutofit/>
            </a:bodyPr>
            <a:lstStyle/>
            <a:p>
              <a:pPr algn="r"/>
              <a:r>
                <a:rPr lang="ru-RU" sz="8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самый высокий балл</a:t>
              </a: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3555626" y="3168000"/>
            <a:ext cx="360000" cy="1422000"/>
            <a:chOff x="3816000" y="3168000"/>
            <a:chExt cx="360000" cy="1422000"/>
          </a:xfrm>
        </p:grpSpPr>
        <p:sp>
          <p:nvSpPr>
            <p:cNvPr id="35" name="TextBox 34"/>
            <p:cNvSpPr txBox="1"/>
            <p:nvPr/>
          </p:nvSpPr>
          <p:spPr>
            <a:xfrm>
              <a:off x="3816000" y="3168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16000" y="3492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2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816000" y="3780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3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816000" y="4050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4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816000" y="4374000"/>
              <a:ext cx="360000" cy="2160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5</a:t>
              </a:r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6003626" y="3168000"/>
            <a:ext cx="360000" cy="1422000"/>
            <a:chOff x="6804000" y="3168000"/>
            <a:chExt cx="360000" cy="1422000"/>
          </a:xfrm>
        </p:grpSpPr>
        <p:sp>
          <p:nvSpPr>
            <p:cNvPr id="46" name="TextBox 45"/>
            <p:cNvSpPr txBox="1"/>
            <p:nvPr/>
          </p:nvSpPr>
          <p:spPr>
            <a:xfrm>
              <a:off x="6804000" y="3168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1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804000" y="3492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2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804000" y="3780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3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804000" y="4050000"/>
              <a:ext cx="36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804000" y="4374000"/>
              <a:ext cx="360000" cy="21600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ru-RU" sz="1200" b="1" dirty="0">
                  <a:solidFill>
                    <a:srgbClr val="00ADD9"/>
                  </a:solidFill>
                </a:rPr>
                <a:t>5</a:t>
              </a:r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280000" y="4248000"/>
            <a:ext cx="612000" cy="461665"/>
            <a:chOff x="8280000" y="3370085"/>
            <a:chExt cx="612000" cy="461665"/>
          </a:xfrm>
        </p:grpSpPr>
        <p:sp>
          <p:nvSpPr>
            <p:cNvPr id="60" name="TextBox 59"/>
            <p:cNvSpPr txBox="1"/>
            <p:nvPr/>
          </p:nvSpPr>
          <p:spPr>
            <a:xfrm>
              <a:off x="8352000" y="3370085"/>
              <a:ext cx="54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>
                  <a:solidFill>
                    <a:srgbClr val="1663A4"/>
                  </a:solidFill>
                </a:rPr>
                <a:t>2021</a:t>
              </a:r>
            </a:p>
            <a:p>
              <a:r>
                <a:rPr lang="ru-RU" sz="1200" dirty="0">
                  <a:solidFill>
                    <a:srgbClr val="C00000"/>
                  </a:solidFill>
                </a:rPr>
                <a:t>2022</a:t>
              </a: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8280000" y="3456000"/>
              <a:ext cx="108000" cy="108000"/>
            </a:xfrm>
            <a:prstGeom prst="rect">
              <a:avLst/>
            </a:prstGeom>
            <a:solidFill>
              <a:srgbClr val="1663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8280000" y="3636000"/>
              <a:ext cx="108000" cy="108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1397244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32000" y="838382"/>
            <a:ext cx="4860000" cy="556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18. НКО. Произошли ли изменения в заинтересованности </a:t>
            </a:r>
          </a:p>
          <a:p>
            <a:pPr marL="806450">
              <a:lnSpc>
                <a:spcPts val="1200"/>
              </a:lnSpc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власти в работе общественных советов и комиссий при органах власти в здравоохранении?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023394" y="2946925"/>
            <a:ext cx="4868606" cy="40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19. НКО. Изменилась ли активность общественных советов </a:t>
            </a:r>
          </a:p>
          <a:p>
            <a:pPr marL="806450">
              <a:lnSpc>
                <a:spcPts val="1200"/>
              </a:lnSpc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и комиссий при органах власти в здравоохранении?</a:t>
            </a:r>
          </a:p>
        </p:txBody>
      </p:sp>
      <p:pic>
        <p:nvPicPr>
          <p:cNvPr id="19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DE8BA657-9DEE-4AD7-8712-62A78ECA8D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20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ACDE3B8D-1020-4669-A94B-0C890940C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640FD5DC-7230-4A6E-8542-C8EF34C8A2DB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5" name="Рисунок 24" descr="logo1.jpg">
            <a:extLst>
              <a:ext uri="{FF2B5EF4-FFF2-40B4-BE49-F238E27FC236}">
                <a16:creationId xmlns:a16="http://schemas.microsoft.com/office/drawing/2014/main" id="{AE3FF125-5AD3-4B87-A2ED-C5BF602FC61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7" name="Subtitle 2">
            <a:extLst>
              <a:ext uri="{FF2B5EF4-FFF2-40B4-BE49-F238E27FC236}">
                <a16:creationId xmlns:a16="http://schemas.microsoft.com/office/drawing/2014/main" id="{71E0C41D-92A0-49B4-A851-37701671C810}"/>
              </a:ext>
            </a:extLst>
          </p:cNvPr>
          <p:cNvSpPr txBox="1">
            <a:spLocks/>
          </p:cNvSpPr>
          <p:nvPr/>
        </p:nvSpPr>
        <p:spPr>
          <a:xfrm>
            <a:off x="828000" y="1015314"/>
            <a:ext cx="2849214" cy="1941557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В 2022 году снижение заинтересованности власти в работе общественных структур пациентские организации отмечают реже: </a:t>
            </a:r>
            <a:r>
              <a:rPr lang="ru-RU" sz="1400" b="1" dirty="0">
                <a:solidFill>
                  <a:srgbClr val="1663A4"/>
                </a:solidFill>
              </a:rPr>
              <a:t>24,8% </a:t>
            </a:r>
            <a:r>
              <a:rPr lang="ru-RU" sz="1200" dirty="0">
                <a:solidFill>
                  <a:srgbClr val="1663A4"/>
                </a:solidFill>
              </a:rPr>
              <a:t>опрошенных НКО в 2022 году против 34,1% в 2021.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Об увеличении заинтересованности власти в работе общественных советов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в 2022 году сообщили </a:t>
            </a:r>
            <a:r>
              <a:rPr lang="ru-RU" sz="1400" b="1" dirty="0">
                <a:solidFill>
                  <a:srgbClr val="1663A4"/>
                </a:solidFill>
              </a:rPr>
              <a:t>18,4% </a:t>
            </a:r>
            <a:r>
              <a:rPr lang="ru-RU" sz="1200" dirty="0">
                <a:solidFill>
                  <a:srgbClr val="1663A4"/>
                </a:solidFill>
              </a:rPr>
              <a:t>НКО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(в 2021 году было 20%).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94D7E45-5772-4F14-A888-F6AF927436B1}"/>
              </a:ext>
            </a:extLst>
          </p:cNvPr>
          <p:cNvSpPr txBox="1">
            <a:spLocks/>
          </p:cNvSpPr>
          <p:nvPr/>
        </p:nvSpPr>
        <p:spPr>
          <a:xfrm>
            <a:off x="828000" y="2969266"/>
            <a:ext cx="3024000" cy="1582484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В 2022 году пациентские НКО реже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говорят как о росте активности общественных советов и комиссий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в здравоохранении - </a:t>
            </a:r>
            <a:r>
              <a:rPr lang="ru-RU" sz="1400" b="1" dirty="0">
                <a:solidFill>
                  <a:srgbClr val="1663A4"/>
                </a:solidFill>
              </a:rPr>
              <a:t>19,2% </a:t>
            </a:r>
            <a:r>
              <a:rPr lang="ru-RU" sz="1200" dirty="0">
                <a:solidFill>
                  <a:srgbClr val="1663A4"/>
                </a:solidFill>
              </a:rPr>
              <a:t>против 22,3%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в 2021 году,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так и о снижении активности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общественных структур в здравоохранении - </a:t>
            </a:r>
            <a:r>
              <a:rPr lang="ru-RU" sz="1400" b="1" dirty="0">
                <a:solidFill>
                  <a:srgbClr val="1663A4"/>
                </a:solidFill>
              </a:rPr>
              <a:t>36,5% </a:t>
            </a:r>
            <a:r>
              <a:rPr lang="ru-RU" sz="1200" dirty="0">
                <a:solidFill>
                  <a:srgbClr val="1663A4"/>
                </a:solidFill>
              </a:rPr>
              <a:t>против 49,6% в 2021 году.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1CB70262-CB24-4CB0-8203-E59EFC4DDB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1139806"/>
              </p:ext>
            </p:extLst>
          </p:nvPr>
        </p:nvGraphicFramePr>
        <p:xfrm>
          <a:off x="4446240" y="1392380"/>
          <a:ext cx="4265760" cy="136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9F6071C7-84FE-4CD0-AF97-12339D6165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4418010"/>
              </p:ext>
            </p:extLst>
          </p:nvPr>
        </p:nvGraphicFramePr>
        <p:xfrm>
          <a:off x="4467594" y="3471750"/>
          <a:ext cx="4284000" cy="1250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4" name="Рисунок 13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3C5ED687-F99C-43D5-87F9-00B9F65B66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Взаимодействие пациентских НКО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 органами власти</a:t>
            </a:r>
          </a:p>
        </p:txBody>
      </p:sp>
    </p:spTree>
    <p:extLst>
      <p:ext uri="{BB962C8B-B14F-4D97-AF65-F5344CB8AC3E}">
        <p14:creationId xmlns:p14="http://schemas.microsoft.com/office/powerpoint/2010/main" val="37859700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8AB3C6D1-B397-4E0D-BB35-20CB33AF2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3C57CA4-433C-470E-8228-66FA966E1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90DB61E-2050-41C0-B4EA-A7363A2E8C8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2" name="Рисунок 21" descr="logo1.jpg">
            <a:extLst>
              <a:ext uri="{FF2B5EF4-FFF2-40B4-BE49-F238E27FC236}">
                <a16:creationId xmlns:a16="http://schemas.microsoft.com/office/drawing/2014/main" id="{D1B9FADF-5A39-4AF7-896E-4FEC6A3C2D8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CF359AA6-3E15-443C-AC6F-BD7BF9C7E530}"/>
              </a:ext>
            </a:extLst>
          </p:cNvPr>
          <p:cNvSpPr txBox="1">
            <a:spLocks/>
          </p:cNvSpPr>
          <p:nvPr/>
        </p:nvSpPr>
        <p:spPr>
          <a:xfrm>
            <a:off x="828000" y="951750"/>
            <a:ext cx="3445902" cy="3793346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Пандемия COVID-19 приостановила развернувшийся до этого процесс расширения общественного участия в здравоохранении. В 2022 году общественные советы и комиссии постепенно возвращают себе достигнутые позиции и статус в регулировании вопросов здравоохранения.</a:t>
            </a:r>
          </a:p>
          <a:p>
            <a:pPr marL="26670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Уменьшение возможностей общественных советов и комиссий влиять на решения в области здравоохранения в 2022 году отмечают лишь </a:t>
            </a:r>
            <a:r>
              <a:rPr lang="ru-RU" sz="1400" b="1" dirty="0">
                <a:solidFill>
                  <a:srgbClr val="1663A4"/>
                </a:solidFill>
              </a:rPr>
              <a:t>12,8%</a:t>
            </a:r>
            <a:r>
              <a:rPr lang="ru-RU" sz="1200" dirty="0">
                <a:solidFill>
                  <a:srgbClr val="1663A4"/>
                </a:solidFill>
              </a:rPr>
              <a:t> опрошенных НКО против 27,1% в 2021 году.</a:t>
            </a:r>
          </a:p>
          <a:p>
            <a:pPr marL="26670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На отсутствие изменений в 2022 году указали </a:t>
            </a:r>
            <a:r>
              <a:rPr lang="ru-RU" sz="1400" b="1" dirty="0">
                <a:solidFill>
                  <a:srgbClr val="1663A4"/>
                </a:solidFill>
              </a:rPr>
              <a:t>44%</a:t>
            </a:r>
            <a:r>
              <a:rPr lang="ru-RU" sz="1200" dirty="0">
                <a:solidFill>
                  <a:srgbClr val="1663A4"/>
                </a:solidFill>
              </a:rPr>
              <a:t>, почти так же, как и в 2021 году – 45,9%. </a:t>
            </a:r>
          </a:p>
          <a:p>
            <a:pPr marL="266700" indent="-266700"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Тенденцию роста возможностей общественных советов в 2022 году отметили </a:t>
            </a:r>
            <a:r>
              <a:rPr lang="ru-RU" sz="1400" b="1" dirty="0">
                <a:solidFill>
                  <a:srgbClr val="1663A4"/>
                </a:solidFill>
              </a:rPr>
              <a:t>22,4%</a:t>
            </a:r>
            <a:r>
              <a:rPr lang="ru-RU" sz="1200" dirty="0">
                <a:solidFill>
                  <a:srgbClr val="1663A4"/>
                </a:solidFill>
              </a:rPr>
              <a:t> опрошенных НКО, в то время как в 2021 году – лишь 11,8%.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21890FFA-19B8-4654-9325-7A4FB41DDED8}"/>
              </a:ext>
            </a:extLst>
          </p:cNvPr>
          <p:cNvSpPr/>
          <p:nvPr/>
        </p:nvSpPr>
        <p:spPr>
          <a:xfrm>
            <a:off x="4572000" y="951750"/>
            <a:ext cx="44121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Рисунок 20. НКО. Произошли ли изменения в возможностях </a:t>
            </a:r>
          </a:p>
          <a:p>
            <a:pPr marL="717550"/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общественных советов и комиссий влиять на решения </a:t>
            </a:r>
            <a:b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</a:br>
            <a:r>
              <a:rPr lang="ru-RU" sz="11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в области здравоохранения в последний год?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474EC75A-DDFA-410D-89E1-C4B2C5633F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635173"/>
              </p:ext>
            </p:extLst>
          </p:nvPr>
        </p:nvGraphicFramePr>
        <p:xfrm>
          <a:off x="4572000" y="1656000"/>
          <a:ext cx="4320000" cy="298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11" name="Рисунок 10" descr="логотип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C5ED687-F99C-43D5-87F9-00B9F65B668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>
              <a:lnSpc>
                <a:spcPts val="2600"/>
              </a:lnSpc>
            </a:pPr>
            <a:r>
              <a:rPr lang="ru-RU" sz="2600" b="1" dirty="0">
                <a:solidFill>
                  <a:srgbClr val="0070BA"/>
                </a:solidFill>
              </a:rPr>
              <a:t>Взаимодействие пациентских НКО </a:t>
            </a:r>
            <a:br>
              <a:rPr lang="ru-RU" sz="2600" b="1" dirty="0">
                <a:solidFill>
                  <a:srgbClr val="0070BA"/>
                </a:solidFill>
              </a:rPr>
            </a:br>
            <a:r>
              <a:rPr lang="ru-RU" sz="2600" b="1" dirty="0">
                <a:solidFill>
                  <a:srgbClr val="0070BA"/>
                </a:solidFill>
              </a:rPr>
              <a:t>с органами власти</a:t>
            </a:r>
          </a:p>
        </p:txBody>
      </p:sp>
    </p:spTree>
    <p:extLst>
      <p:ext uri="{BB962C8B-B14F-4D97-AF65-F5344CB8AC3E}">
        <p14:creationId xmlns:p14="http://schemas.microsoft.com/office/powerpoint/2010/main" val="69253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BD2A6313-702F-4AF7-8384-C286CAD68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6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F4DB0533-FCBB-40D0-B211-BE703399B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52E55AA-CBDA-40CC-A156-9F402DF4F46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D8C416D5-CADB-44FB-9A23-B44D0C7351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1" name="Title 1">
            <a:extLst>
              <a:ext uri="{FF2B5EF4-FFF2-40B4-BE49-F238E27FC236}">
                <a16:creationId xmlns:a16="http://schemas.microsoft.com/office/drawing/2014/main" id="{E2F4DC7B-46B0-49CC-A471-869093A0B3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Выводы исследования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23B7A536-AA75-4D33-81A4-9AB4D37160DB}"/>
              </a:ext>
            </a:extLst>
          </p:cNvPr>
          <p:cNvSpPr/>
          <p:nvPr/>
        </p:nvSpPr>
        <p:spPr>
          <a:xfrm>
            <a:off x="828000" y="723247"/>
            <a:ext cx="7920000" cy="4221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400"/>
              </a:lnSpc>
              <a:spcAft>
                <a:spcPts val="1200"/>
              </a:spcAft>
              <a:buClr>
                <a:srgbClr val="00ADD9"/>
              </a:buClr>
              <a:buSzPct val="150000"/>
            </a:pPr>
            <a:r>
              <a:rPr lang="ru-RU" sz="1200" b="1" dirty="0">
                <a:solidFill>
                  <a:srgbClr val="1663A4"/>
                </a:solidFill>
              </a:rPr>
              <a:t>В 2022 году мнение опрошенных о векторе развития здравоохранения заметно изменилось. Уровень негатива стал значительно меньше, а удовлетворенность выросла.</a:t>
            </a:r>
          </a:p>
          <a:p>
            <a:pPr>
              <a:lnSpc>
                <a:spcPts val="1400"/>
              </a:lnSpc>
              <a:buClr>
                <a:srgbClr val="00ADD9"/>
              </a:buClr>
              <a:buSzPct val="150000"/>
            </a:pPr>
            <a:r>
              <a:rPr lang="ru-RU" sz="1200" dirty="0">
                <a:solidFill>
                  <a:srgbClr val="1663A4"/>
                </a:solidFill>
              </a:rPr>
              <a:t>Доля опрошенных, убежденных в ухудшении ситуации в здравоохранении, сократилась почти в два раза: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с 68,6% в 2021 году, до </a:t>
            </a:r>
            <a:r>
              <a:rPr lang="ru-RU" sz="1400" b="1" dirty="0">
                <a:solidFill>
                  <a:srgbClr val="1663A4"/>
                </a:solidFill>
              </a:rPr>
              <a:t>38,9% </a:t>
            </a:r>
            <a:r>
              <a:rPr lang="ru-RU" sz="1200" dirty="0">
                <a:solidFill>
                  <a:srgbClr val="1663A4"/>
                </a:solidFill>
              </a:rPr>
              <a:t>в 2022 году.</a:t>
            </a:r>
          </a:p>
          <a:p>
            <a:pPr algn="just">
              <a:lnSpc>
                <a:spcPts val="1400"/>
              </a:lnSpc>
              <a:spcBef>
                <a:spcPts val="600"/>
              </a:spcBef>
              <a:spcAft>
                <a:spcPts val="600"/>
              </a:spcAft>
              <a:buClr>
                <a:srgbClr val="00ADD9"/>
              </a:buClr>
              <a:buSzPct val="150000"/>
            </a:pPr>
            <a:r>
              <a:rPr lang="ru-RU" sz="1200" dirty="0">
                <a:solidFill>
                  <a:srgbClr val="1663A4"/>
                </a:solidFill>
              </a:rPr>
              <a:t>А удельный вес положительно оценивших перемены увеличился с 8,7% до </a:t>
            </a:r>
            <a:r>
              <a:rPr lang="ru-RU" sz="1400" b="1" dirty="0">
                <a:solidFill>
                  <a:srgbClr val="1663A4"/>
                </a:solidFill>
              </a:rPr>
              <a:t>11,1%</a:t>
            </a:r>
            <a:r>
              <a:rPr lang="ru-RU" sz="1200" dirty="0">
                <a:solidFill>
                  <a:srgbClr val="1663A4"/>
                </a:solidFill>
              </a:rPr>
              <a:t>.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  <a:buClr>
                <a:srgbClr val="00ADD9"/>
              </a:buClr>
              <a:buSzPct val="150000"/>
            </a:pPr>
            <a:r>
              <a:rPr lang="ru-RU" sz="1200" dirty="0">
                <a:solidFill>
                  <a:srgbClr val="1663A4"/>
                </a:solidFill>
              </a:rPr>
              <a:t>При этом наибольшая группа пациентов (</a:t>
            </a:r>
            <a:r>
              <a:rPr lang="ru-RU" sz="1400" b="1" dirty="0">
                <a:solidFill>
                  <a:srgbClr val="1663A4"/>
                </a:solidFill>
              </a:rPr>
              <a:t>44,9%</a:t>
            </a:r>
            <a:r>
              <a:rPr lang="ru-RU" sz="1200" dirty="0">
                <a:solidFill>
                  <a:srgbClr val="1663A4"/>
                </a:solidFill>
              </a:rPr>
              <a:t>) считает, что ситуация в сфере оказания медицинской помощи в стране за год особо не изменилась. </a:t>
            </a:r>
          </a:p>
          <a:p>
            <a:pPr>
              <a:lnSpc>
                <a:spcPts val="1400"/>
              </a:lnSpc>
              <a:spcAft>
                <a:spcPts val="1200"/>
              </a:spcAft>
              <a:buClr>
                <a:srgbClr val="00ADD9"/>
              </a:buClr>
              <a:buSzPct val="150000"/>
            </a:pPr>
            <a:r>
              <a:rPr lang="ru-RU" sz="1200" dirty="0">
                <a:solidFill>
                  <a:srgbClr val="1663A4"/>
                </a:solidFill>
              </a:rPr>
              <a:t>На этом фоне число удовлетворенных медицинской помощью пациентов удвоилось: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с 10% в 2021 году до </a:t>
            </a:r>
            <a:r>
              <a:rPr lang="ru-RU" sz="1400" b="1" dirty="0">
                <a:solidFill>
                  <a:srgbClr val="1663A4"/>
                </a:solidFill>
              </a:rPr>
              <a:t>21% </a:t>
            </a:r>
            <a:r>
              <a:rPr lang="ru-RU" sz="1200" dirty="0">
                <a:solidFill>
                  <a:srgbClr val="1663A4"/>
                </a:solidFill>
              </a:rPr>
              <a:t>в 2022 году.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  <a:buClr>
                <a:srgbClr val="00ADD9"/>
              </a:buClr>
              <a:buSzPct val="150000"/>
            </a:pPr>
            <a:r>
              <a:rPr lang="ru-RU" sz="1200" dirty="0">
                <a:solidFill>
                  <a:srgbClr val="1663A4"/>
                </a:solidFill>
              </a:rPr>
              <a:t>В 2022 году снизилась острота проблемы неудовлетворительной работы скорой, экстренной и неотложной медицинской помощи. На этот аспект указало в 2 раза меньше опрошенных (</a:t>
            </a:r>
            <a:r>
              <a:rPr lang="ru-RU" sz="1400" b="1" dirty="0">
                <a:solidFill>
                  <a:srgbClr val="1663A4"/>
                </a:solidFill>
              </a:rPr>
              <a:t>18% </a:t>
            </a:r>
            <a:r>
              <a:rPr lang="ru-RU" sz="1200" dirty="0">
                <a:solidFill>
                  <a:srgbClr val="1663A4"/>
                </a:solidFill>
              </a:rPr>
              <a:t>- в 2022 году, 36,4% - в 2021 году).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  <a:buClr>
                <a:srgbClr val="00ADD9"/>
              </a:buClr>
              <a:buSzPct val="150000"/>
            </a:pPr>
            <a:r>
              <a:rPr lang="ru-RU" sz="1200" dirty="0">
                <a:solidFill>
                  <a:srgbClr val="1663A4"/>
                </a:solidFill>
              </a:rPr>
              <a:t>Среди положительных аспектов изменений были названы рост доступности льготных лекарств, доступности электронных рецептов и дистанционной медицинской консультации, отношение медицинского персонала к больным, маршрутизация пациентов в поликлинике (</a:t>
            </a:r>
            <a:r>
              <a:rPr lang="ru-RU" sz="1400" b="1" dirty="0">
                <a:solidFill>
                  <a:srgbClr val="1663A4"/>
                </a:solidFill>
              </a:rPr>
              <a:t>9-13% </a:t>
            </a:r>
            <a:r>
              <a:rPr lang="ru-RU" sz="1200" dirty="0">
                <a:solidFill>
                  <a:srgbClr val="1663A4"/>
                </a:solidFill>
              </a:rPr>
              <a:t>ответов).</a:t>
            </a:r>
          </a:p>
          <a:p>
            <a:pPr algn="just">
              <a:lnSpc>
                <a:spcPts val="1400"/>
              </a:lnSpc>
              <a:spcAft>
                <a:spcPts val="1200"/>
              </a:spcAft>
              <a:buClr>
                <a:srgbClr val="00ADD9"/>
              </a:buClr>
              <a:buSzPct val="150000"/>
            </a:pPr>
            <a:r>
              <a:rPr lang="ru-RU" sz="1400" b="1" dirty="0">
                <a:solidFill>
                  <a:srgbClr val="1663A4"/>
                </a:solidFill>
              </a:rPr>
              <a:t>39,6% </a:t>
            </a:r>
            <a:r>
              <a:rPr lang="ru-RU" sz="1200" dirty="0">
                <a:solidFill>
                  <a:srgbClr val="1663A4"/>
                </a:solidFill>
              </a:rPr>
              <a:t>опрошенных в 2022 году, как и в прошлом, отвечая на вопрос о наличии положительных изменений в сфере оказания медицинской помощи, подчеркнули, что «ничего не стало лучше». Однако, удельный вес данного мнения в 2022 году существенно ниже, чем в 2021 (61,2%).</a:t>
            </a:r>
          </a:p>
        </p:txBody>
      </p:sp>
      <p:pic>
        <p:nvPicPr>
          <p:cNvPr id="9" name="Рисунок 8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0702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1234221"/>
            <a:ext cx="7827576" cy="1138578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lang="ru-RU" sz="1200" dirty="0">
                <a:solidFill>
                  <a:srgbClr val="1663A4"/>
                </a:solidFill>
              </a:rPr>
              <a:t>Исследование проводилось методом анкетного опроса.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Опрашивались пациенты в возрасте старше 18 лет и руководители пациентских НКО.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Опрос проведен в онлайн формате: анкеты были размещены на  платформе «Яндекс Формы». 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Информация об опросе была направлена в 23</a:t>
            </a:r>
            <a:r>
              <a:rPr lang="en-US" sz="1200" dirty="0">
                <a:solidFill>
                  <a:srgbClr val="1663A4"/>
                </a:solidFill>
              </a:rPr>
              <a:t>50</a:t>
            </a:r>
            <a:r>
              <a:rPr lang="ru-RU" sz="1200" dirty="0">
                <a:solidFill>
                  <a:srgbClr val="1663A4"/>
                </a:solidFill>
              </a:rPr>
              <a:t> общественных организаций, а также размещена в открытом доступе в сети интернет на информационных ресурсах Всероссийского союза пациентов.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965172"/>
            <a:ext cx="7429552" cy="293162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 lvl="0">
              <a:buClr>
                <a:srgbClr val="35A5D6"/>
              </a:buClr>
              <a:defRPr/>
            </a:pPr>
            <a:r>
              <a:rPr lang="ru-RU" sz="16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Методика проведения 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2669917"/>
            <a:ext cx="7992888" cy="470083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spcAft>
                <a:spcPts val="400"/>
              </a:spcAft>
            </a:pPr>
            <a:r>
              <a:rPr lang="ru-RU" sz="1200" dirty="0">
                <a:solidFill>
                  <a:srgbClr val="1663A4"/>
                </a:solidFill>
              </a:rPr>
              <a:t>- 2559 пациентов из 80 регионов Российской Федерации </a:t>
            </a:r>
            <a:br>
              <a:rPr lang="ru-RU" sz="1200" dirty="0">
                <a:solidFill>
                  <a:srgbClr val="1663A4"/>
                </a:solidFill>
              </a:rPr>
            </a:br>
            <a:r>
              <a:rPr lang="ru-RU" sz="1200" dirty="0">
                <a:solidFill>
                  <a:srgbClr val="1663A4"/>
                </a:solidFill>
              </a:rPr>
              <a:t>- 125 НКО пациентов (33 общероссийских и 92 региональных,  действующих на территории 56 регионов страны)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2391750"/>
            <a:ext cx="7429552" cy="278167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buClr>
                <a:srgbClr val="35A5D6"/>
              </a:buClr>
              <a:defRPr/>
            </a:pPr>
            <a:r>
              <a:rPr lang="ru-RU" sz="16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Охват исследования</a:t>
            </a:r>
          </a:p>
          <a:p>
            <a:pPr algn="r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  <a:defRPr/>
            </a:pPr>
            <a:endParaRPr lang="ru-RU" sz="1600" dirty="0">
              <a:solidFill>
                <a:srgbClr val="00ADD9"/>
              </a:solidFill>
              <a:cs typeface="Gotham Pro" panose="02000503040000020004" pitchFamily="50" charset="0"/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3381387"/>
            <a:ext cx="7429552" cy="285752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buClr>
                <a:srgbClr val="35A5D6"/>
              </a:buClr>
              <a:defRPr/>
            </a:pPr>
            <a:r>
              <a:rPr lang="ru-RU" sz="16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Период проведения исследования</a:t>
            </a:r>
          </a:p>
          <a:p>
            <a:pPr algn="r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  <a:defRPr/>
            </a:pPr>
            <a:endParaRPr lang="ru-RU" sz="1300" dirty="0">
              <a:solidFill>
                <a:srgbClr val="00ADD9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28000" y="3664791"/>
            <a:ext cx="774000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ru-RU" sz="1200" dirty="0">
                <a:solidFill>
                  <a:srgbClr val="1663A4"/>
                </a:solidFill>
              </a:rPr>
              <a:t>Исследование проведено  20 октября - 15 ноября 2022 г.</a:t>
            </a:r>
          </a:p>
          <a:p>
            <a:pPr>
              <a:spcAft>
                <a:spcPts val="400"/>
              </a:spcAft>
            </a:pPr>
            <a:r>
              <a:rPr lang="ru-RU" sz="1200" dirty="0">
                <a:solidFill>
                  <a:srgbClr val="1663A4"/>
                </a:solidFill>
              </a:rPr>
              <a:t>Полученные данные сравниваются с результатами аналогичного исследования, проведенного Всероссийским союзом пациентов и Центром «Социальная Механика» 10 октября - 15 ноября 2021 г., включившего опрос 1452 пациентов из 76 регионов и 85 НКО (20 общероссийских и 65 региональных -  из 44 регионов страны.)</a:t>
            </a:r>
          </a:p>
        </p:txBody>
      </p:sp>
      <p:pic>
        <p:nvPicPr>
          <p:cNvPr id="23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F0BF233D-5718-40AD-833C-BDDF0C826F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24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53187E07-DA32-4919-AD9D-1059EAE29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B3129D75-B2BA-43A0-B567-616B15F7D18E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6" name="Рисунок 25" descr="logo1.jpg">
            <a:extLst>
              <a:ext uri="{FF2B5EF4-FFF2-40B4-BE49-F238E27FC236}">
                <a16:creationId xmlns:a16="http://schemas.microsoft.com/office/drawing/2014/main" id="{4D714250-408C-4870-9449-3F6CDF994EA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E4CF9922-AEAF-41F3-8B18-9DCCB47B3938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Общая характеристика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pic>
        <p:nvPicPr>
          <p:cNvPr id="28" name="Рисунок 27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52E55AA-CBDA-40CC-A156-9F402DF4F46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D8C416D5-CADB-44FB-9A23-B44D0C7351B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9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74CED9D7-1350-4842-89E2-E75991F7B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1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B6D7651-63F9-4B55-8C2B-0BE76B723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2FD4ACC-8899-4D3B-9362-A0326A942D36}"/>
              </a:ext>
            </a:extLst>
          </p:cNvPr>
          <p:cNvSpPr/>
          <p:nvPr/>
        </p:nvSpPr>
        <p:spPr>
          <a:xfrm>
            <a:off x="828000" y="769937"/>
            <a:ext cx="7920000" cy="4207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Самой проблемной сферой, как и в прошлом году, пациенты считают низкое качество амбулаторной помощи в поликлиниках</a:t>
            </a:r>
            <a:r>
              <a:rPr lang="ru-RU" sz="1200" dirty="0">
                <a:solidFill>
                  <a:srgbClr val="1663A4"/>
                </a:solidFill>
              </a:rPr>
              <a:t> (</a:t>
            </a:r>
            <a:r>
              <a:rPr lang="ru-RU" sz="1400" b="1" dirty="0">
                <a:solidFill>
                  <a:srgbClr val="1663A4"/>
                </a:solidFill>
              </a:rPr>
              <a:t>53,2%</a:t>
            </a:r>
            <a:r>
              <a:rPr lang="ru-RU" sz="1200" dirty="0">
                <a:solidFill>
                  <a:srgbClr val="1663A4"/>
                </a:solidFill>
              </a:rPr>
              <a:t>). 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Основные нарекания здесь вызывает не выстроенная маршрутизация пациентов (</a:t>
            </a:r>
            <a:r>
              <a:rPr lang="ru-RU" sz="1200" b="1" dirty="0">
                <a:solidFill>
                  <a:srgbClr val="1663A4"/>
                </a:solidFill>
              </a:rPr>
              <a:t>41,6%</a:t>
            </a:r>
            <a:r>
              <a:rPr lang="ru-RU" sz="1200" dirty="0">
                <a:solidFill>
                  <a:srgbClr val="1663A4"/>
                </a:solidFill>
              </a:rPr>
              <a:t>).</a:t>
            </a:r>
          </a:p>
          <a:p>
            <a:pPr algn="just">
              <a:lnSpc>
                <a:spcPts val="1300"/>
              </a:lnSpc>
            </a:pPr>
            <a:r>
              <a:rPr lang="ru-RU" sz="1200" b="1" dirty="0">
                <a:solidFill>
                  <a:srgbClr val="00ADD9"/>
                </a:solidFill>
              </a:rPr>
              <a:t>Плохо, по мнению опрошенных, обстоят дела с: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доступностью льготных лекарств (</a:t>
            </a:r>
            <a:r>
              <a:rPr lang="ru-RU" sz="1200" b="1" dirty="0">
                <a:solidFill>
                  <a:srgbClr val="1663A4"/>
                </a:solidFill>
              </a:rPr>
              <a:t>34%</a:t>
            </a:r>
            <a:r>
              <a:rPr lang="ru-RU" sz="1200" dirty="0">
                <a:solidFill>
                  <a:srgbClr val="1663A4"/>
                </a:solidFill>
              </a:rPr>
              <a:t>);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доступностью высокотехнологичной медицинской помощи (</a:t>
            </a:r>
            <a:r>
              <a:rPr lang="ru-RU" sz="1200" b="1" dirty="0">
                <a:solidFill>
                  <a:srgbClr val="1663A4"/>
                </a:solidFill>
              </a:rPr>
              <a:t>32,9%</a:t>
            </a:r>
            <a:r>
              <a:rPr lang="ru-RU" sz="1200" dirty="0">
                <a:solidFill>
                  <a:srgbClr val="1663A4"/>
                </a:solidFill>
              </a:rPr>
              <a:t>);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отношением медицинского персонала к больным (</a:t>
            </a:r>
            <a:r>
              <a:rPr lang="ru-RU" sz="1200" b="1" dirty="0">
                <a:solidFill>
                  <a:srgbClr val="1663A4"/>
                </a:solidFill>
              </a:rPr>
              <a:t>28,7%</a:t>
            </a:r>
            <a:r>
              <a:rPr lang="ru-RU" sz="1200" dirty="0">
                <a:solidFill>
                  <a:srgbClr val="1663A4"/>
                </a:solidFill>
              </a:rPr>
              <a:t>);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доступностью и качеством стационарного лечения (</a:t>
            </a:r>
            <a:r>
              <a:rPr lang="ru-RU" sz="1200" b="1" dirty="0">
                <a:solidFill>
                  <a:srgbClr val="1663A4"/>
                </a:solidFill>
              </a:rPr>
              <a:t>27,8%</a:t>
            </a:r>
            <a:r>
              <a:rPr lang="ru-RU" sz="1200" dirty="0">
                <a:solidFill>
                  <a:srgbClr val="1663A4"/>
                </a:solidFill>
              </a:rPr>
              <a:t>);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доступностью медико-социальной реабилитации (</a:t>
            </a:r>
            <a:r>
              <a:rPr lang="ru-RU" sz="1200" b="1" dirty="0">
                <a:solidFill>
                  <a:srgbClr val="1663A4"/>
                </a:solidFill>
              </a:rPr>
              <a:t>25,1%</a:t>
            </a:r>
            <a:r>
              <a:rPr lang="ru-RU" sz="1200" dirty="0">
                <a:solidFill>
                  <a:srgbClr val="1663A4"/>
                </a:solidFill>
              </a:rPr>
              <a:t>);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возможностями онлайн-взаимодействия с поликлиникой: дистанционным консультированием и выпиской рецептов (</a:t>
            </a:r>
            <a:r>
              <a:rPr lang="ru-RU" sz="1200" b="1" dirty="0">
                <a:solidFill>
                  <a:srgbClr val="1663A4"/>
                </a:solidFill>
              </a:rPr>
              <a:t>23,1%</a:t>
            </a:r>
            <a:r>
              <a:rPr lang="ru-RU" sz="1200" dirty="0">
                <a:solidFill>
                  <a:srgbClr val="1663A4"/>
                </a:solidFill>
              </a:rPr>
              <a:t>);</a:t>
            </a:r>
          </a:p>
          <a:p>
            <a:pPr marL="171450" lvl="0" indent="-171450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существенно возросла в 2022 году также значимость проблемы невозможности попасть в федеральное медицинское учреждение (</a:t>
            </a:r>
            <a:r>
              <a:rPr lang="ru-RU" sz="1200" b="1" dirty="0">
                <a:solidFill>
                  <a:srgbClr val="1663A4"/>
                </a:solidFill>
              </a:rPr>
              <a:t>24% </a:t>
            </a:r>
            <a:r>
              <a:rPr lang="ru-RU" sz="1200" dirty="0">
                <a:solidFill>
                  <a:srgbClr val="1663A4"/>
                </a:solidFill>
              </a:rPr>
              <a:t>- в 2022 году, 15,2% - в 2021 году).</a:t>
            </a:r>
          </a:p>
          <a:p>
            <a:pPr algn="just">
              <a:lnSpc>
                <a:spcPts val="1300"/>
              </a:lnSpc>
              <a:spcBef>
                <a:spcPts val="600"/>
              </a:spcBef>
            </a:pPr>
            <a:r>
              <a:rPr lang="ru-RU" sz="1200" b="1" dirty="0">
                <a:solidFill>
                  <a:srgbClr val="00ADD9"/>
                </a:solidFill>
              </a:rPr>
              <a:t>Оценки оказания медицинских услуг в поликлиниках и стационарах заметно разнятся.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Оценки пациентами </a:t>
            </a:r>
            <a:r>
              <a:rPr lang="ru-RU" sz="1200" b="1" dirty="0">
                <a:solidFill>
                  <a:srgbClr val="1663A4"/>
                </a:solidFill>
              </a:rPr>
              <a:t>поликлиники</a:t>
            </a:r>
            <a:r>
              <a:rPr lang="ru-RU" sz="1200" dirty="0">
                <a:solidFill>
                  <a:srgbClr val="1663A4"/>
                </a:solidFill>
              </a:rPr>
              <a:t> </a:t>
            </a:r>
            <a:r>
              <a:rPr lang="ru-RU" sz="1200" b="1" dirty="0">
                <a:solidFill>
                  <a:srgbClr val="1663A4"/>
                </a:solidFill>
              </a:rPr>
              <a:t>по месту жительства </a:t>
            </a:r>
            <a:r>
              <a:rPr lang="ru-RU" sz="1200" dirty="0">
                <a:solidFill>
                  <a:srgbClr val="1663A4"/>
                </a:solidFill>
              </a:rPr>
              <a:t>– довольно критичны. Крайне низко в 1 балл оценили ее 15% опрошенных. На «двойку» еще 20%. Поставили «удовлетворительно» - 40%, эта оценка оказалась самой распространенной. Положительные оценки поликлиникам – «4» и «5» – дали всего четверть опрошенных пациентов (20,1% и 4,8%).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Оценки </a:t>
            </a:r>
            <a:r>
              <a:rPr lang="ru-RU" sz="1200" b="1" dirty="0">
                <a:solidFill>
                  <a:srgbClr val="1663A4"/>
                </a:solidFill>
              </a:rPr>
              <a:t>стационара</a:t>
            </a:r>
            <a:r>
              <a:rPr lang="ru-RU" sz="1200" dirty="0">
                <a:solidFill>
                  <a:srgbClr val="1663A4"/>
                </a:solidFill>
              </a:rPr>
              <a:t> теми, кто лежал в нем, более высоки. Самые распространенные оценки – «пять» (23,8%), «четыре» (30,3%) и три (28,2%).</a:t>
            </a:r>
          </a:p>
          <a:p>
            <a:pPr algn="just">
              <a:lnSpc>
                <a:spcPts val="1300"/>
              </a:lnSpc>
            </a:pPr>
            <a:r>
              <a:rPr lang="ru-RU" sz="1200" dirty="0">
                <a:solidFill>
                  <a:srgbClr val="1663A4"/>
                </a:solidFill>
              </a:rPr>
              <a:t>Оценили работу стационара низко менее 18%: на два - 8,4%, на единицу – 9,2%.</a:t>
            </a:r>
          </a:p>
          <a:p>
            <a:pPr lvl="0" algn="just">
              <a:lnSpc>
                <a:spcPts val="1300"/>
              </a:lnSpc>
            </a:pPr>
            <a:endParaRPr lang="ru-RU" sz="1050" dirty="0">
              <a:solidFill>
                <a:srgbClr val="1663A4"/>
              </a:solidFill>
              <a:latin typeface="Verdana" pitchFamily="34" charset="0"/>
              <a:ea typeface="Verdana" pitchFamily="34" charset="0"/>
            </a:endParaRPr>
          </a:p>
        </p:txBody>
      </p:sp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2F4DC7B-46B0-49CC-A471-869093A0B3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Выводы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6174305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BD2A6313-702F-4AF7-8384-C286CAD68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6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F4DB0533-FCBB-40D0-B211-BE703399B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52E55AA-CBDA-40CC-A156-9F402DF4F46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D8C416D5-CADB-44FB-9A23-B44D0C7351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AA15F280-8CD2-4958-9B86-0C85EDE331C8}"/>
              </a:ext>
            </a:extLst>
          </p:cNvPr>
          <p:cNvSpPr txBox="1">
            <a:spLocks/>
          </p:cNvSpPr>
          <p:nvPr/>
        </p:nvSpPr>
        <p:spPr>
          <a:xfrm>
            <a:off x="828000" y="758404"/>
            <a:ext cx="7920000" cy="3929281"/>
          </a:xfrm>
          <a:prstGeom prst="rect">
            <a:avLst/>
          </a:prstGeom>
        </p:spPr>
        <p:txBody>
          <a:bodyPr vert="horz" wrap="square" lIns="68580" tIns="34290" rIns="68580" bIns="34290" rtlCol="0" anchor="t" anchorCtr="0">
            <a:spAutoFit/>
          </a:bodyPr>
          <a:lstStyle/>
          <a:p>
            <a:pPr algn="just">
              <a:lnSpc>
                <a:spcPts val="1400"/>
              </a:lnSpc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</a:rPr>
              <a:t>Самые частые ситуации нарушения прав пациентов: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Отсутствие нужного специалиста в поликлинике – самая распространенная ситуация: с ней сталкивались </a:t>
            </a:r>
            <a:r>
              <a:rPr lang="ru-RU" sz="1200" b="1" dirty="0">
                <a:solidFill>
                  <a:srgbClr val="1663A4"/>
                </a:solidFill>
              </a:rPr>
              <a:t>69,8%</a:t>
            </a:r>
            <a:r>
              <a:rPr lang="ru-RU" sz="1200" dirty="0">
                <a:solidFill>
                  <a:srgbClr val="1663A4"/>
                </a:solidFill>
              </a:rPr>
              <a:t> опрошенных пациентов.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Запись на прием к врачу больше 14 дней – также очень распространенная проблема: ее указали </a:t>
            </a:r>
            <a:r>
              <a:rPr lang="ru-RU" sz="1200" b="1" dirty="0">
                <a:solidFill>
                  <a:srgbClr val="1663A4"/>
                </a:solidFill>
              </a:rPr>
              <a:t>63% </a:t>
            </a:r>
            <a:r>
              <a:rPr lang="ru-RU" sz="1200" dirty="0">
                <a:solidFill>
                  <a:srgbClr val="1663A4"/>
                </a:solidFill>
              </a:rPr>
              <a:t>опрошенных пациентов.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Покупка за свои деньги положенных бесплатно препаратов – третья проблема, составляющая «топ-3 ситуаций нарушения прав пациентов»: </a:t>
            </a:r>
            <a:r>
              <a:rPr lang="ru-RU" sz="1200" b="1" dirty="0">
                <a:solidFill>
                  <a:srgbClr val="1663A4"/>
                </a:solidFill>
              </a:rPr>
              <a:t>54,1% </a:t>
            </a:r>
            <a:r>
              <a:rPr lang="ru-RU" sz="1200" dirty="0">
                <a:solidFill>
                  <a:srgbClr val="1663A4"/>
                </a:solidFill>
              </a:rPr>
              <a:t>опрошенных назвали ее.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Отсутствие льготного препарата в аптеке – указали </a:t>
            </a:r>
            <a:r>
              <a:rPr lang="ru-RU" sz="1200" b="1" dirty="0">
                <a:solidFill>
                  <a:srgbClr val="1663A4"/>
                </a:solidFill>
              </a:rPr>
              <a:t>51% </a:t>
            </a:r>
            <a:r>
              <a:rPr lang="ru-RU" sz="1200" dirty="0">
                <a:solidFill>
                  <a:srgbClr val="1663A4"/>
                </a:solidFill>
              </a:rPr>
              <a:t>опрошенных.</a:t>
            </a:r>
          </a:p>
          <a:p>
            <a:pPr marL="171450" indent="-171450" algn="just">
              <a:lnSpc>
                <a:spcPts val="1300"/>
              </a:lnSpc>
              <a:spcAft>
                <a:spcPts val="18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Очереди на диагностику и анализы, невозможность вовремя пройти диагностику – указали </a:t>
            </a:r>
            <a:r>
              <a:rPr lang="ru-RU" sz="1200" b="1" dirty="0">
                <a:solidFill>
                  <a:srgbClr val="1663A4"/>
                </a:solidFill>
              </a:rPr>
              <a:t>45,3% </a:t>
            </a:r>
            <a:r>
              <a:rPr lang="ru-RU" sz="1200" dirty="0">
                <a:solidFill>
                  <a:srgbClr val="1663A4"/>
                </a:solidFill>
              </a:rPr>
              <a:t>опрошенных.</a:t>
            </a:r>
          </a:p>
          <a:p>
            <a:pPr indent="-266700" algn="just">
              <a:lnSpc>
                <a:spcPts val="1400"/>
              </a:lnSpc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</a:rPr>
              <a:t>Ситуации нарушения прав отдельных групп пациентов: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Ожидание скорой более 20 минут – злободневность проблемы немного снизилась: </a:t>
            </a:r>
            <a:r>
              <a:rPr lang="ru-RU" sz="1200" b="1" dirty="0">
                <a:solidFill>
                  <a:srgbClr val="1663A4"/>
                </a:solidFill>
              </a:rPr>
              <a:t>39,6% </a:t>
            </a:r>
            <a:r>
              <a:rPr lang="ru-RU" sz="1200" dirty="0">
                <a:solidFill>
                  <a:srgbClr val="1663A4"/>
                </a:solidFill>
              </a:rPr>
              <a:t>опрошенных пациентов столкнулись с ней за прошедший год. 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Врач не выписал препарат, по мнению пациента, положенный ему по льготе – </a:t>
            </a:r>
            <a:r>
              <a:rPr lang="ru-RU" sz="1200" b="1" dirty="0">
                <a:solidFill>
                  <a:srgbClr val="1663A4"/>
                </a:solidFill>
              </a:rPr>
              <a:t>27,8%</a:t>
            </a:r>
            <a:r>
              <a:rPr lang="ru-RU" sz="1200" dirty="0">
                <a:solidFill>
                  <a:srgbClr val="1663A4"/>
                </a:solidFill>
              </a:rPr>
              <a:t>.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Невозможность пройти плановое лечение или реабилитацию </a:t>
            </a:r>
            <a:r>
              <a:rPr lang="ru-RU" sz="1200" b="1" dirty="0">
                <a:solidFill>
                  <a:srgbClr val="1663A4"/>
                </a:solidFill>
              </a:rPr>
              <a:t>– 25% и 24%.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Трудности с прохождением МСЭ – </a:t>
            </a:r>
            <a:r>
              <a:rPr lang="ru-RU" sz="1200" b="1" dirty="0">
                <a:solidFill>
                  <a:srgbClr val="1663A4"/>
                </a:solidFill>
              </a:rPr>
              <a:t>19,3%.</a:t>
            </a:r>
          </a:p>
          <a:p>
            <a:pPr marL="171450" indent="-171450" algn="just">
              <a:lnSpc>
                <a:spcPts val="1300"/>
              </a:lnSpc>
              <a:spcAft>
                <a:spcPts val="6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После выписки из стационара не было возможности продолжить принимать назначенный там препарат, и врач в поликлинике выписал другой или отменил назначение – </a:t>
            </a:r>
            <a:r>
              <a:rPr lang="ru-RU" sz="1200" b="1" dirty="0">
                <a:solidFill>
                  <a:srgbClr val="1663A4"/>
                </a:solidFill>
              </a:rPr>
              <a:t>19,2%.</a:t>
            </a:r>
          </a:p>
        </p:txBody>
      </p:sp>
      <p:pic>
        <p:nvPicPr>
          <p:cNvPr id="9" name="Рисунок 8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2F4DC7B-46B0-49CC-A471-869093A0B3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Выводы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1730790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52E55AA-CBDA-40CC-A156-9F402DF4F46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D8C416D5-CADB-44FB-9A23-B44D0C7351B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9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74CED9D7-1350-4842-89E2-E75991F7B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1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B6D7651-63F9-4B55-8C2B-0BE76B723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448E012-6176-4CEA-ACC6-85EADDD1D92D}"/>
              </a:ext>
            </a:extLst>
          </p:cNvPr>
          <p:cNvSpPr/>
          <p:nvPr/>
        </p:nvSpPr>
        <p:spPr>
          <a:xfrm>
            <a:off x="827999" y="702906"/>
            <a:ext cx="7920000" cy="4208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Введение карантинных мер в связи с пандемией заметно стимулировали обращение пациентов к интернету и электронным сервисам для получения медицинских услуг. Данная тенденция сохраняется.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400" b="1" dirty="0">
                <a:solidFill>
                  <a:srgbClr val="1663A4"/>
                </a:solidFill>
              </a:rPr>
              <a:t>66% </a:t>
            </a:r>
            <a:r>
              <a:rPr lang="ru-RU" sz="1200" dirty="0">
                <a:solidFill>
                  <a:srgbClr val="1663A4"/>
                </a:solidFill>
              </a:rPr>
              <a:t>граждан сегодня пользуются интернетом для покупки медицинских изделий и лекарств.</a:t>
            </a:r>
          </a:p>
          <a:p>
            <a:pPr algn="just">
              <a:lnSpc>
                <a:spcPts val="1300"/>
              </a:lnSpc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Онлайн-запись к врачам – единственная получившая широкое распространение дистанционная услуга, которой пользовались год назад и пользуются сейчас порядка 60% пациентов (</a:t>
            </a:r>
            <a:r>
              <a:rPr lang="ru-RU" sz="1200" b="1" dirty="0">
                <a:solidFill>
                  <a:srgbClr val="1663A4"/>
                </a:solidFill>
              </a:rPr>
              <a:t>64,9% </a:t>
            </a:r>
            <a:r>
              <a:rPr lang="ru-RU" sz="1200" dirty="0">
                <a:solidFill>
                  <a:srgbClr val="1663A4"/>
                </a:solidFill>
              </a:rPr>
              <a:t>- в 2022 году, 61,1% - в 2021 году).</a:t>
            </a:r>
          </a:p>
          <a:p>
            <a:pPr algn="just">
              <a:lnSpc>
                <a:spcPts val="1300"/>
              </a:lnSpc>
            </a:pPr>
            <a:r>
              <a:rPr lang="ru-RU" sz="1200" dirty="0">
                <a:solidFill>
                  <a:srgbClr val="1663A4"/>
                </a:solidFill>
              </a:rPr>
              <a:t>Медленно, но набирают обороты у пациентов такие онлайн-возможности получения медицинской помощи, как: </a:t>
            </a:r>
          </a:p>
          <a:p>
            <a:pPr lvl="0" algn="just">
              <a:lnSpc>
                <a:spcPts val="1300"/>
              </a:lnSpc>
            </a:pPr>
            <a:r>
              <a:rPr lang="ru-RU" sz="1200" dirty="0">
                <a:solidFill>
                  <a:srgbClr val="1663A4"/>
                </a:solidFill>
              </a:rPr>
              <a:t>доступ к личной медицинской карте (18,3% - в 2022 году, 15,1% - в 2021 году),</a:t>
            </a:r>
          </a:p>
          <a:p>
            <a:pPr lvl="0" algn="just">
              <a:lnSpc>
                <a:spcPts val="1300"/>
              </a:lnSpc>
              <a:spcAft>
                <a:spcPts val="1200"/>
              </a:spcAft>
            </a:pPr>
            <a:r>
              <a:rPr lang="ru-RU" sz="1200" dirty="0">
                <a:solidFill>
                  <a:srgbClr val="1663A4"/>
                </a:solidFill>
              </a:rPr>
              <a:t>дистанционное направление обращения в органы власти (9,9% - в 2022 году, 13,8% - в 2021 году).</a:t>
            </a:r>
          </a:p>
          <a:p>
            <a:pPr>
              <a:lnSpc>
                <a:spcPts val="1300"/>
              </a:lnSpc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</a:rPr>
              <a:t>Приоритетными для решения дистанционно в онлайн-формате остаются для пациентов </a:t>
            </a:r>
            <a:br>
              <a:rPr lang="ru-RU" sz="1200" b="1" dirty="0">
                <a:solidFill>
                  <a:srgbClr val="00ADD9"/>
                </a:solidFill>
              </a:rPr>
            </a:br>
            <a:r>
              <a:rPr lang="ru-RU" sz="1200" b="1" dirty="0">
                <a:solidFill>
                  <a:srgbClr val="00ADD9"/>
                </a:solidFill>
              </a:rPr>
              <a:t>следующие медицинские вопросы:</a:t>
            </a:r>
          </a:p>
          <a:p>
            <a:pPr marL="171450" lvl="0" indent="-171450" algn="just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Направление на обследование, дабы не приходить за ним отдельно – (</a:t>
            </a:r>
            <a:r>
              <a:rPr lang="ru-RU" sz="1200" b="1" dirty="0">
                <a:solidFill>
                  <a:srgbClr val="1663A4"/>
                </a:solidFill>
              </a:rPr>
              <a:t>64,4% </a:t>
            </a:r>
            <a:r>
              <a:rPr lang="ru-RU" sz="1200" dirty="0">
                <a:solidFill>
                  <a:srgbClr val="1663A4"/>
                </a:solidFill>
              </a:rPr>
              <a:t>- в 2022 году, 63,7% - в 2021 году).</a:t>
            </a:r>
          </a:p>
          <a:p>
            <a:pPr marL="171450" lvl="0" indent="-171450" algn="just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Канал связи с лечащим врачом и возможность задать вопрос дистанционно – (</a:t>
            </a:r>
            <a:r>
              <a:rPr lang="ru-RU" sz="1200" b="1" dirty="0">
                <a:solidFill>
                  <a:srgbClr val="1663A4"/>
                </a:solidFill>
              </a:rPr>
              <a:t>59,9% </a:t>
            </a:r>
            <a:r>
              <a:rPr lang="ru-RU" sz="1200" dirty="0">
                <a:solidFill>
                  <a:srgbClr val="1663A4"/>
                </a:solidFill>
              </a:rPr>
              <a:t>- в 2022 году, 58,4% - в 2021 году).</a:t>
            </a:r>
          </a:p>
          <a:p>
            <a:pPr marL="171450" lvl="0" indent="-171450" algn="just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Получение рецептов – (</a:t>
            </a:r>
            <a:r>
              <a:rPr lang="ru-RU" sz="1200" b="1" dirty="0">
                <a:solidFill>
                  <a:srgbClr val="1663A4"/>
                </a:solidFill>
              </a:rPr>
              <a:t>59% </a:t>
            </a:r>
            <a:r>
              <a:rPr lang="ru-RU" sz="1200" dirty="0">
                <a:solidFill>
                  <a:srgbClr val="1663A4"/>
                </a:solidFill>
              </a:rPr>
              <a:t>- в 2022 году, 56,1% - в 2021 году).</a:t>
            </a:r>
          </a:p>
          <a:p>
            <a:pPr marL="171450" lvl="0" indent="-171450" algn="just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Консультирование с дежурным врачом (не лечащим) при возникновении острых ситуаций – (</a:t>
            </a:r>
            <a:r>
              <a:rPr lang="ru-RU" sz="1200" b="1" dirty="0">
                <a:solidFill>
                  <a:srgbClr val="1663A4"/>
                </a:solidFill>
              </a:rPr>
              <a:t>46,3% </a:t>
            </a:r>
            <a:r>
              <a:rPr lang="ru-RU" sz="1200" dirty="0">
                <a:solidFill>
                  <a:srgbClr val="1663A4"/>
                </a:solidFill>
              </a:rPr>
              <a:t>- в 2022 году, 43,9% - в 2021 году).</a:t>
            </a:r>
          </a:p>
          <a:p>
            <a:pPr marL="171450" lvl="0" indent="-171450" algn="just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Получение информационных материалов о своей болезни, препаратах и проч. – (</a:t>
            </a:r>
            <a:r>
              <a:rPr lang="ru-RU" sz="1200" b="1" dirty="0">
                <a:solidFill>
                  <a:srgbClr val="1663A4"/>
                </a:solidFill>
              </a:rPr>
              <a:t>40,8% </a:t>
            </a:r>
            <a:r>
              <a:rPr lang="ru-RU" sz="1200" dirty="0">
                <a:solidFill>
                  <a:srgbClr val="1663A4"/>
                </a:solidFill>
              </a:rPr>
              <a:t>- в 2022 году, 39% - в 2021 году).</a:t>
            </a:r>
          </a:p>
          <a:p>
            <a:pPr marL="171450" lvl="0" indent="-171450" algn="just">
              <a:lnSpc>
                <a:spcPts val="1300"/>
              </a:lnSpc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Повторный прием у своего врача (</a:t>
            </a:r>
            <a:r>
              <a:rPr lang="ru-RU" sz="1200" b="1" dirty="0">
                <a:solidFill>
                  <a:srgbClr val="1663A4"/>
                </a:solidFill>
              </a:rPr>
              <a:t>37,7% </a:t>
            </a:r>
            <a:r>
              <a:rPr lang="ru-RU" sz="1200" dirty="0">
                <a:solidFill>
                  <a:srgbClr val="1663A4"/>
                </a:solidFill>
              </a:rPr>
              <a:t>- в 2022 году, 38,9% - в 2021 году).</a:t>
            </a:r>
          </a:p>
          <a:p>
            <a:pPr algn="just">
              <a:lnSpc>
                <a:spcPts val="1300"/>
              </a:lnSpc>
              <a:spcBef>
                <a:spcPts val="600"/>
              </a:spcBef>
            </a:pPr>
            <a:r>
              <a:rPr lang="ru-RU" sz="1200" dirty="0">
                <a:solidFill>
                  <a:srgbClr val="1663A4"/>
                </a:solidFill>
              </a:rPr>
              <a:t>Значительное увеличение востребованности наблюдается для дистанционного продления рецептов (36,3% - в 2022 году 27,5% - в 2021 году).</a:t>
            </a:r>
          </a:p>
        </p:txBody>
      </p:sp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2F4DC7B-46B0-49CC-A471-869093A0B3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Выводы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296614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BD2A6313-702F-4AF7-8384-C286CAD68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6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F4DB0533-FCBB-40D0-B211-BE703399B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52E55AA-CBDA-40CC-A156-9F402DF4F46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D8C416D5-CADB-44FB-9A23-B44D0C7351B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97998D8B-FBD7-4695-B2D5-F6466AD3B2F0}"/>
              </a:ext>
            </a:extLst>
          </p:cNvPr>
          <p:cNvSpPr/>
          <p:nvPr/>
        </p:nvSpPr>
        <p:spPr>
          <a:xfrm>
            <a:off x="837101" y="806210"/>
            <a:ext cx="8099976" cy="3695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10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В общественной работе пациентского движения в 2021 – 2022 годах идет процесс восстановления активности. </a:t>
            </a:r>
            <a:endParaRPr lang="ru-RU" sz="1200" dirty="0">
              <a:solidFill>
                <a:srgbClr val="1663A4"/>
              </a:solidFill>
            </a:endParaRPr>
          </a:p>
          <a:p>
            <a:pPr algn="just">
              <a:lnSpc>
                <a:spcPts val="1300"/>
              </a:lnSpc>
            </a:pPr>
            <a:r>
              <a:rPr lang="ru-RU" sz="1200" dirty="0">
                <a:solidFill>
                  <a:srgbClr val="1663A4"/>
                </a:solidFill>
              </a:rPr>
              <a:t>Количество НКО, отмечающих рост активности, за год не изменилось (</a:t>
            </a:r>
            <a:r>
              <a:rPr lang="ru-RU" sz="1200" b="1" dirty="0">
                <a:solidFill>
                  <a:srgbClr val="1663A4"/>
                </a:solidFill>
              </a:rPr>
              <a:t>52% </a:t>
            </a:r>
            <a:r>
              <a:rPr lang="ru-RU" sz="1200" dirty="0">
                <a:solidFill>
                  <a:srgbClr val="1663A4"/>
                </a:solidFill>
              </a:rPr>
              <a:t>- в 2022 году, 51,8% - в 2021 году).</a:t>
            </a:r>
          </a:p>
          <a:p>
            <a:pPr algn="just">
              <a:lnSpc>
                <a:spcPts val="1300"/>
              </a:lnSpc>
            </a:pPr>
            <a:r>
              <a:rPr lang="ru-RU" sz="1200" dirty="0">
                <a:solidFill>
                  <a:srgbClr val="1663A4"/>
                </a:solidFill>
              </a:rPr>
              <a:t>Количество НКО, указавших на существенный рост активности почти такое же (</a:t>
            </a:r>
            <a:r>
              <a:rPr lang="ru-RU" sz="1200" b="1" dirty="0">
                <a:solidFill>
                  <a:srgbClr val="1663A4"/>
                </a:solidFill>
              </a:rPr>
              <a:t>23,2% </a:t>
            </a:r>
            <a:r>
              <a:rPr lang="ru-RU" sz="1200" dirty="0">
                <a:solidFill>
                  <a:srgbClr val="1663A4"/>
                </a:solidFill>
              </a:rPr>
              <a:t>- в 2022 году, 24,7% - в 2021 году).</a:t>
            </a:r>
          </a:p>
          <a:p>
            <a:pPr algn="just">
              <a:lnSpc>
                <a:spcPts val="1300"/>
              </a:lnSpc>
              <a:spcAft>
                <a:spcPts val="1000"/>
              </a:spcAft>
            </a:pPr>
            <a:r>
              <a:rPr lang="ru-RU" sz="1200" dirty="0">
                <a:solidFill>
                  <a:srgbClr val="1663A4"/>
                </a:solidFill>
              </a:rPr>
              <a:t>Количество НКО, отмечающих снижение активности, чуть снизилось (</a:t>
            </a:r>
            <a:r>
              <a:rPr lang="ru-RU" sz="1200" b="1" dirty="0">
                <a:solidFill>
                  <a:srgbClr val="1663A4"/>
                </a:solidFill>
              </a:rPr>
              <a:t>13,6% </a:t>
            </a:r>
            <a:r>
              <a:rPr lang="ru-RU" sz="1200" dirty="0">
                <a:solidFill>
                  <a:srgbClr val="1663A4"/>
                </a:solidFill>
              </a:rPr>
              <a:t>- в 2022 году, 16,5% - в 2021 году).</a:t>
            </a:r>
          </a:p>
          <a:p>
            <a:pPr algn="just">
              <a:lnSpc>
                <a:spcPts val="1300"/>
              </a:lnSpc>
            </a:pPr>
            <a:r>
              <a:rPr lang="ru-RU" sz="1200" dirty="0">
                <a:solidFill>
                  <a:srgbClr val="1663A4"/>
                </a:solidFill>
              </a:rPr>
              <a:t>Рост интенсивности обращений пациентов в общественные организации в 2022 году сохраняется. Большинство опрошенных НКО, как и в 2021 году, указывают на увеличение числа обращений к ним граждан за последний год (</a:t>
            </a:r>
            <a:r>
              <a:rPr lang="ru-RU" sz="1200" b="1" dirty="0">
                <a:solidFill>
                  <a:srgbClr val="1663A4"/>
                </a:solidFill>
              </a:rPr>
              <a:t>60% </a:t>
            </a:r>
            <a:r>
              <a:rPr lang="ru-RU" sz="1200" dirty="0">
                <a:solidFill>
                  <a:srgbClr val="1663A4"/>
                </a:solidFill>
              </a:rPr>
              <a:t>- в 2022 году, 68,3% - в 2021 году).</a:t>
            </a:r>
          </a:p>
          <a:p>
            <a:pPr algn="just">
              <a:lnSpc>
                <a:spcPts val="1300"/>
              </a:lnSpc>
              <a:spcAft>
                <a:spcPts val="1000"/>
              </a:spcAft>
            </a:pPr>
            <a:r>
              <a:rPr lang="ru-RU" sz="1200" dirty="0">
                <a:solidFill>
                  <a:srgbClr val="1663A4"/>
                </a:solidFill>
              </a:rPr>
              <a:t>Выросла вовлеченность пациентов в работу, в мероприятия </a:t>
            </a:r>
            <a:r>
              <a:rPr lang="ru-RU" sz="1200" dirty="0" err="1">
                <a:solidFill>
                  <a:srgbClr val="1663A4"/>
                </a:solidFill>
              </a:rPr>
              <a:t>пациентских</a:t>
            </a:r>
            <a:r>
              <a:rPr lang="ru-RU" sz="1200" dirty="0">
                <a:solidFill>
                  <a:srgbClr val="1663A4"/>
                </a:solidFill>
              </a:rPr>
              <a:t> НКО. Рост отмечают 50,5%, в 2021 году - 44,7% НКО. </a:t>
            </a:r>
          </a:p>
          <a:p>
            <a:pPr algn="just">
              <a:lnSpc>
                <a:spcPts val="1300"/>
              </a:lnSpc>
              <a:spcAft>
                <a:spcPts val="1000"/>
              </a:spcAft>
            </a:pPr>
            <a:r>
              <a:rPr lang="ru-RU" sz="1200" dirty="0">
                <a:solidFill>
                  <a:srgbClr val="1663A4"/>
                </a:solidFill>
              </a:rPr>
              <a:t>В 2022 году изменения в формах работы НКО уже не столь </a:t>
            </a:r>
            <a:r>
              <a:rPr lang="ru-RU" sz="1200" dirty="0" err="1">
                <a:solidFill>
                  <a:srgbClr val="1663A4"/>
                </a:solidFill>
              </a:rPr>
              <a:t>массовы</a:t>
            </a:r>
            <a:r>
              <a:rPr lang="ru-RU" sz="1200" dirty="0">
                <a:solidFill>
                  <a:srgbClr val="1663A4"/>
                </a:solidFill>
              </a:rPr>
              <a:t>.</a:t>
            </a:r>
          </a:p>
          <a:p>
            <a:pPr algn="just">
              <a:lnSpc>
                <a:spcPts val="1300"/>
              </a:lnSpc>
              <a:spcAft>
                <a:spcPts val="1000"/>
              </a:spcAft>
            </a:pPr>
            <a:r>
              <a:rPr lang="ru-RU" sz="1200" dirty="0">
                <a:solidFill>
                  <a:srgbClr val="1663A4"/>
                </a:solidFill>
              </a:rPr>
              <a:t>Большинство НКО отметили, что формы их работы в этом году не изменились (</a:t>
            </a:r>
            <a:r>
              <a:rPr lang="ru-RU" sz="1200" b="1" dirty="0">
                <a:solidFill>
                  <a:srgbClr val="1663A4"/>
                </a:solidFill>
              </a:rPr>
              <a:t>58,1% </a:t>
            </a:r>
            <a:r>
              <a:rPr lang="ru-RU" sz="1200" dirty="0">
                <a:solidFill>
                  <a:srgbClr val="1663A4"/>
                </a:solidFill>
              </a:rPr>
              <a:t>- в 2022 году, 35,3% - в 2021 году). Доля НКО, у которых в этом году появились новые формы работы стала заметно меньше (</a:t>
            </a:r>
            <a:r>
              <a:rPr lang="ru-RU" sz="1200" b="1" dirty="0">
                <a:solidFill>
                  <a:srgbClr val="1663A4"/>
                </a:solidFill>
              </a:rPr>
              <a:t>27,4% </a:t>
            </a:r>
            <a:r>
              <a:rPr lang="ru-RU" sz="1200" dirty="0">
                <a:solidFill>
                  <a:srgbClr val="1663A4"/>
                </a:solidFill>
              </a:rPr>
              <a:t>- в 2022 году, 38,8% - в 2021 году).</a:t>
            </a:r>
          </a:p>
          <a:p>
            <a:pPr algn="just">
              <a:lnSpc>
                <a:spcPts val="1300"/>
              </a:lnSpc>
              <a:spcAft>
                <a:spcPts val="1000"/>
              </a:spcAft>
            </a:pPr>
            <a:r>
              <a:rPr lang="ru-RU" sz="1200" dirty="0">
                <a:solidFill>
                  <a:srgbClr val="1663A4"/>
                </a:solidFill>
              </a:rPr>
              <a:t>Кроме того, в 2022 году постепенно возвращаются оффлайн мероприятия. </a:t>
            </a:r>
          </a:p>
          <a:p>
            <a:pPr algn="just">
              <a:lnSpc>
                <a:spcPts val="1300"/>
              </a:lnSpc>
              <a:spcAft>
                <a:spcPts val="1200"/>
              </a:spcAft>
            </a:pPr>
            <a:r>
              <a:rPr lang="ru-RU" sz="1200" dirty="0">
                <a:solidFill>
                  <a:srgbClr val="1663A4"/>
                </a:solidFill>
              </a:rPr>
              <a:t>Однако, эксперты НКО отмечают, что в связи с ситуацией стало меньше возможностей ведения просветительской работы (блокировка социальных сетей), участия в международных конгрессах, конференциях, научно-исследовательских проектах очно и онлайн.</a:t>
            </a:r>
          </a:p>
        </p:txBody>
      </p:sp>
      <p:pic>
        <p:nvPicPr>
          <p:cNvPr id="9" name="Рисунок 8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2F4DC7B-46B0-49CC-A471-869093A0B3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Выводы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459043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52E55AA-CBDA-40CC-A156-9F402DF4F46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20" name="Рисунок 19" descr="logo1.jpg">
            <a:extLst>
              <a:ext uri="{FF2B5EF4-FFF2-40B4-BE49-F238E27FC236}">
                <a16:creationId xmlns:a16="http://schemas.microsoft.com/office/drawing/2014/main" id="{D8C416D5-CADB-44FB-9A23-B44D0C7351B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pic>
        <p:nvPicPr>
          <p:cNvPr id="9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74CED9D7-1350-4842-89E2-E75991F7B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1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B6D7651-63F9-4B55-8C2B-0BE76B723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17D0F46-990C-44DF-83E2-C8F3C318D2D5}"/>
              </a:ext>
            </a:extLst>
          </p:cNvPr>
          <p:cNvSpPr/>
          <p:nvPr/>
        </p:nvSpPr>
        <p:spPr>
          <a:xfrm>
            <a:off x="828000" y="771750"/>
            <a:ext cx="792000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1663A4"/>
                </a:solidFill>
              </a:rPr>
              <a:t>В 2022 году продолжает улучшаться взаимодействие </a:t>
            </a:r>
            <a:r>
              <a:rPr lang="ru-RU" sz="1200" b="1" dirty="0" err="1">
                <a:solidFill>
                  <a:srgbClr val="1663A4"/>
                </a:solidFill>
              </a:rPr>
              <a:t>пациентских</a:t>
            </a:r>
            <a:r>
              <a:rPr lang="ru-RU" sz="1200" b="1" dirty="0">
                <a:solidFill>
                  <a:srgbClr val="1663A4"/>
                </a:solidFill>
              </a:rPr>
              <a:t> НКО с органами власти.</a:t>
            </a:r>
          </a:p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Во-первых, более трети </a:t>
            </a:r>
            <a:r>
              <a:rPr lang="ru-RU" sz="1200" dirty="0" err="1">
                <a:solidFill>
                  <a:srgbClr val="1663A4"/>
                </a:solidFill>
              </a:rPr>
              <a:t>пациентских</a:t>
            </a:r>
            <a:r>
              <a:rPr lang="ru-RU" sz="1200" dirty="0">
                <a:solidFill>
                  <a:srgbClr val="1663A4"/>
                </a:solidFill>
              </a:rPr>
              <a:t> НКО продолжают указывать на улучшение взаимодействия с властью: </a:t>
            </a:r>
            <a:r>
              <a:rPr lang="ru-RU" sz="1200" b="1" dirty="0">
                <a:solidFill>
                  <a:srgbClr val="1663A4"/>
                </a:solidFill>
              </a:rPr>
              <a:t>36,8% </a:t>
            </a:r>
            <a:r>
              <a:rPr lang="ru-RU" sz="1200" dirty="0">
                <a:solidFill>
                  <a:srgbClr val="1663A4"/>
                </a:solidFill>
              </a:rPr>
              <a:t>- в 2022 году, 35,3% - в 2021 году. А на ухудшение соответственно указывают в 2022 году - </a:t>
            </a:r>
            <a:r>
              <a:rPr lang="ru-RU" sz="1200" b="1" dirty="0">
                <a:solidFill>
                  <a:srgbClr val="1663A4"/>
                </a:solidFill>
              </a:rPr>
              <a:t>20% </a:t>
            </a:r>
            <a:r>
              <a:rPr lang="ru-RU" sz="1200" dirty="0">
                <a:solidFill>
                  <a:srgbClr val="1663A4"/>
                </a:solidFill>
              </a:rPr>
              <a:t>и в 2021 году - 27,1%.</a:t>
            </a:r>
          </a:p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Во-вторых, уменьшилась доля </a:t>
            </a:r>
            <a:r>
              <a:rPr lang="ru-RU" sz="1200" dirty="0" err="1">
                <a:solidFill>
                  <a:srgbClr val="1663A4"/>
                </a:solidFill>
              </a:rPr>
              <a:t>пациентских</a:t>
            </a:r>
            <a:r>
              <a:rPr lang="ru-RU" sz="1200" dirty="0">
                <a:solidFill>
                  <a:srgbClr val="1663A4"/>
                </a:solidFill>
              </a:rPr>
              <a:t> организаций, которые отмечают снижение заинтересованности власти в работе общественных структур: </a:t>
            </a:r>
            <a:r>
              <a:rPr lang="ru-RU" sz="1200" b="1" dirty="0">
                <a:solidFill>
                  <a:srgbClr val="1663A4"/>
                </a:solidFill>
              </a:rPr>
              <a:t>24,8% </a:t>
            </a:r>
            <a:r>
              <a:rPr lang="ru-RU" sz="1200" dirty="0">
                <a:solidFill>
                  <a:srgbClr val="1663A4"/>
                </a:solidFill>
              </a:rPr>
              <a:t>- в 2022 году против 34,1% в 2021 году.</a:t>
            </a:r>
          </a:p>
          <a:p>
            <a:pPr algn="just">
              <a:spcAft>
                <a:spcPts val="600"/>
              </a:spcAft>
            </a:pPr>
            <a:r>
              <a:rPr lang="ru-RU" sz="1200" dirty="0">
                <a:solidFill>
                  <a:srgbClr val="1663A4"/>
                </a:solidFill>
              </a:rPr>
              <a:t>В-третьих, </a:t>
            </a:r>
            <a:r>
              <a:rPr lang="ru-RU" sz="1200" dirty="0" err="1">
                <a:solidFill>
                  <a:srgbClr val="1663A4"/>
                </a:solidFill>
              </a:rPr>
              <a:t>пациентские</a:t>
            </a:r>
            <a:r>
              <a:rPr lang="ru-RU" sz="1200" dirty="0">
                <a:solidFill>
                  <a:srgbClr val="1663A4"/>
                </a:solidFill>
              </a:rPr>
              <a:t> НКО стали менее критично оценивать работу органов власти в сфере здравоохранения, оценки различных аспектов этой работы значительно повысились. На 4 и 5 баллов по «школьной» шкале НКО оценивают:</a:t>
            </a:r>
          </a:p>
          <a:p>
            <a:pPr marL="177800" lvl="0" indent="-1714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открытость органов власти для НКО: в 2022 году – </a:t>
            </a:r>
            <a:r>
              <a:rPr lang="ru-RU" sz="1200" b="1" dirty="0">
                <a:solidFill>
                  <a:srgbClr val="1663A4"/>
                </a:solidFill>
              </a:rPr>
              <a:t>40,1%</a:t>
            </a:r>
            <a:r>
              <a:rPr lang="ru-RU" sz="1200" dirty="0">
                <a:solidFill>
                  <a:srgbClr val="1663A4"/>
                </a:solidFill>
              </a:rPr>
              <a:t>, в 2021 году – 28,2%,</a:t>
            </a:r>
          </a:p>
          <a:p>
            <a:pPr marL="177800" lvl="0" indent="-171450"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скорость реакции органов власти на обращения граждан: в 2022 - </a:t>
            </a:r>
            <a:r>
              <a:rPr lang="ru-RU" sz="1200" b="1" dirty="0">
                <a:solidFill>
                  <a:srgbClr val="1663A4"/>
                </a:solidFill>
              </a:rPr>
              <a:t>33%</a:t>
            </a:r>
            <a:r>
              <a:rPr lang="ru-RU" sz="1200" dirty="0">
                <a:solidFill>
                  <a:srgbClr val="1663A4"/>
                </a:solidFill>
              </a:rPr>
              <a:t>,  2021 году – 16%,</a:t>
            </a:r>
          </a:p>
          <a:p>
            <a:pPr marL="177800" lvl="0" indent="-171450">
              <a:spcAft>
                <a:spcPts val="1200"/>
              </a:spcAft>
              <a:buClr>
                <a:srgbClr val="00ADD9"/>
              </a:buClr>
              <a:buSzPct val="120000"/>
              <a:buFont typeface="Wingdings" pitchFamily="2" charset="2"/>
              <a:buChar char="§"/>
            </a:pPr>
            <a:r>
              <a:rPr lang="ru-RU" sz="1200" dirty="0">
                <a:solidFill>
                  <a:srgbClr val="1663A4"/>
                </a:solidFill>
              </a:rPr>
              <a:t>открытость для пациентов: в 2022 году – </a:t>
            </a:r>
            <a:r>
              <a:rPr lang="ru-RU" sz="1200" b="1" dirty="0">
                <a:solidFill>
                  <a:srgbClr val="1663A4"/>
                </a:solidFill>
              </a:rPr>
              <a:t>26%</a:t>
            </a:r>
            <a:r>
              <a:rPr lang="ru-RU" sz="1200" dirty="0">
                <a:solidFill>
                  <a:srgbClr val="1663A4"/>
                </a:solidFill>
              </a:rPr>
              <a:t>, в 2021 году – 16%.</a:t>
            </a:r>
          </a:p>
          <a:p>
            <a:pPr>
              <a:spcAft>
                <a:spcPts val="1200"/>
              </a:spcAft>
            </a:pPr>
            <a:r>
              <a:rPr lang="ru-RU" sz="1200" dirty="0">
                <a:solidFill>
                  <a:srgbClr val="1663A4"/>
                </a:solidFill>
              </a:rPr>
              <a:t>Негативные оценки сокращаются.</a:t>
            </a:r>
          </a:p>
          <a:p>
            <a:pPr>
              <a:spcAft>
                <a:spcPts val="1200"/>
              </a:spcAft>
            </a:pPr>
            <a:r>
              <a:rPr lang="ru-RU" sz="1200" dirty="0">
                <a:solidFill>
                  <a:srgbClr val="1663A4"/>
                </a:solidFill>
              </a:rPr>
              <a:t>Тенденцию роста возможностей общественных советов в 2022 году отметили </a:t>
            </a:r>
            <a:r>
              <a:rPr lang="ru-RU" sz="1200" b="1" dirty="0">
                <a:solidFill>
                  <a:srgbClr val="1663A4"/>
                </a:solidFill>
              </a:rPr>
              <a:t>22%</a:t>
            </a:r>
            <a:r>
              <a:rPr lang="ru-RU" sz="1200" dirty="0">
                <a:solidFill>
                  <a:srgbClr val="1663A4"/>
                </a:solidFill>
              </a:rPr>
              <a:t> опрошенных НКО против лишь 12% в 2021 году.</a:t>
            </a:r>
          </a:p>
          <a:p>
            <a:pPr algn="just">
              <a:spcAft>
                <a:spcPts val="1200"/>
              </a:spcAft>
            </a:pPr>
            <a:r>
              <a:rPr lang="ru-RU" sz="1300" b="1" dirty="0">
                <a:solidFill>
                  <a:srgbClr val="1663A4"/>
                </a:solidFill>
              </a:rPr>
              <a:t>В целом, на протяжении двух лет общественные советы и комиссии, представляющие интересы пациентов, постепенно начинают возвращать себе достигнутые позиции и статус в здравоохранении. </a:t>
            </a:r>
          </a:p>
        </p:txBody>
      </p:sp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E2F4DC7B-46B0-49CC-A471-869093A0B3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Выводы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1137686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РАБОТА\3 конгресс ВСП\2022\презентации\кубики6.png">
            <a:extLst>
              <a:ext uri="{FF2B5EF4-FFF2-40B4-BE49-F238E27FC236}">
                <a16:creationId xmlns:a16="http://schemas.microsoft.com/office/drawing/2014/main" id="{6DFC27A1-1B3C-4866-A163-796A2047B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25337" cy="3867895"/>
          </a:xfrm>
          <a:prstGeom prst="rect">
            <a:avLst/>
          </a:prstGeom>
          <a:noFill/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BC05D970-F053-4653-9437-3F3FA2B8F984}"/>
              </a:ext>
            </a:extLst>
          </p:cNvPr>
          <p:cNvSpPr txBox="1">
            <a:spLocks/>
          </p:cNvSpPr>
          <p:nvPr/>
        </p:nvSpPr>
        <p:spPr>
          <a:xfrm>
            <a:off x="2915815" y="2499742"/>
            <a:ext cx="6241713" cy="1368152"/>
          </a:xfrm>
          <a:prstGeom prst="rect">
            <a:avLst/>
          </a:prstGeom>
          <a:solidFill>
            <a:srgbClr val="00ADD9"/>
          </a:solidFill>
        </p:spPr>
        <p:txBody>
          <a:bodyPr vert="horz" lIns="68580" tIns="34290" rIns="68580" bIns="34290" rtlCol="0" anchor="ctr">
            <a:noAutofit/>
          </a:bodyPr>
          <a:lstStyle/>
          <a:p>
            <a:pPr marL="177800" defTabSz="685800">
              <a:lnSpc>
                <a:spcPct val="90000"/>
              </a:lnSpc>
              <a:spcBef>
                <a:spcPct val="0"/>
              </a:spcBef>
            </a:pPr>
            <a:r>
              <a:rPr lang="ru-RU" sz="3200" b="1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Спасибо за внимание!</a:t>
            </a:r>
          </a:p>
        </p:txBody>
      </p:sp>
      <p:pic>
        <p:nvPicPr>
          <p:cNvPr id="8" name="Picture 5" descr="E:\РАБОТА\3 конгресс ВСП\2022\Фир.стиль\лого+бланк\png\ru_logo1.png">
            <a:extLst>
              <a:ext uri="{FF2B5EF4-FFF2-40B4-BE49-F238E27FC236}">
                <a16:creationId xmlns:a16="http://schemas.microsoft.com/office/drawing/2014/main" id="{4359EB5B-51A6-4795-9812-542318F5F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39502"/>
            <a:ext cx="1512168" cy="1515091"/>
          </a:xfrm>
          <a:prstGeom prst="rect">
            <a:avLst/>
          </a:prstGeom>
          <a:noFill/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5D5B7EE-E318-4D97-8DEE-DEEA8B26B03F}"/>
              </a:ext>
            </a:extLst>
          </p:cNvPr>
          <p:cNvSpPr/>
          <p:nvPr/>
        </p:nvSpPr>
        <p:spPr>
          <a:xfrm>
            <a:off x="-26382" y="4617474"/>
            <a:ext cx="2006094" cy="25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200" b="1" dirty="0">
                <a:solidFill>
                  <a:srgbClr val="1663A4"/>
                </a:solidFill>
                <a:ea typeface="+mj-ea"/>
                <a:cs typeface="+mj-cs"/>
              </a:rPr>
              <a:t>https://congress-vsp.ru/xiii/</a:t>
            </a:r>
            <a:endParaRPr lang="ru-RU" sz="1200" b="1" dirty="0">
              <a:solidFill>
                <a:srgbClr val="1663A4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8004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771750"/>
            <a:ext cx="7884000" cy="946134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300" dirty="0">
                <a:solidFill>
                  <a:srgbClr val="1663A4"/>
                </a:solidFill>
              </a:rPr>
              <a:t>Структура выборки по полу, возрасту и профилю заболевания участников исследования близка структуре выборки прошлого года. Это дает возможность сопоставления результатов опросов 2021 – 2022 гг..</a:t>
            </a:r>
          </a:p>
          <a:p>
            <a:pPr>
              <a:spcAft>
                <a:spcPts val="600"/>
              </a:spcAft>
            </a:pPr>
            <a:r>
              <a:rPr lang="ru-RU" sz="1300" dirty="0">
                <a:solidFill>
                  <a:srgbClr val="1663A4"/>
                </a:solidFill>
              </a:rPr>
              <a:t>Среди участников исследования из числа пациентов традиционно преобладают женщины 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81,5%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) </a:t>
            </a:r>
            <a:r>
              <a:rPr lang="ru-RU" sz="1300" dirty="0">
                <a:solidFill>
                  <a:srgbClr val="1663A4"/>
                </a:solidFill>
              </a:rPr>
              <a:t>и люди среднего возраста 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65% </a:t>
            </a:r>
            <a:r>
              <a:rPr lang="ru-RU" sz="1300" dirty="0">
                <a:solidFill>
                  <a:srgbClr val="1663A4"/>
                </a:solidFill>
              </a:rPr>
              <a:t>опрошенных).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672327"/>
              </p:ext>
            </p:extLst>
          </p:nvPr>
        </p:nvGraphicFramePr>
        <p:xfrm>
          <a:off x="900000" y="2194524"/>
          <a:ext cx="7020000" cy="713594"/>
        </p:xfrm>
        <a:graphic>
          <a:graphicData uri="http://schemas.openxmlformats.org/drawingml/2006/table">
            <a:tbl>
              <a:tblPr/>
              <a:tblGrid>
                <a:gridCol w="175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12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Пол:</a:t>
                      </a:r>
                    </a:p>
                  </a:txBody>
                  <a:tcPr marL="68572" marR="6857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2021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+mn-lt"/>
                          <a:ea typeface="Times New Roman"/>
                          <a:cs typeface="Arial"/>
                        </a:rPr>
                        <a:t>Мужской</a:t>
                      </a:r>
                      <a:endParaRPr lang="ru-RU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473 чел.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18,5%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15,9%</a:t>
                      </a:r>
                      <a:endParaRPr lang="ru-RU" sz="105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+mn-lt"/>
                          <a:ea typeface="Times New Roman"/>
                          <a:cs typeface="Arial"/>
                        </a:rPr>
                        <a:t>Женский</a:t>
                      </a:r>
                      <a:endParaRPr lang="ru-RU" sz="105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2086 чел.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81,5%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84,1%</a:t>
                      </a:r>
                      <a:endParaRPr lang="ru-RU" sz="105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61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Всего</a:t>
                      </a:r>
                      <a:endParaRPr lang="ru-RU" sz="1100" dirty="0">
                        <a:solidFill>
                          <a:srgbClr val="0070B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+mn-ea"/>
                          <a:cs typeface="Arial"/>
                        </a:rPr>
                        <a:t>2559 чел.</a:t>
                      </a:r>
                      <a:endParaRPr lang="ru-RU" sz="1100" b="1" kern="1200" dirty="0">
                        <a:solidFill>
                          <a:srgbClr val="0070BA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436734"/>
              </p:ext>
            </p:extLst>
          </p:nvPr>
        </p:nvGraphicFramePr>
        <p:xfrm>
          <a:off x="900000" y="3445706"/>
          <a:ext cx="7019944" cy="1106044"/>
        </p:xfrm>
        <a:graphic>
          <a:graphicData uri="http://schemas.openxmlformats.org/drawingml/2006/table">
            <a:tbl>
              <a:tblPr/>
              <a:tblGrid>
                <a:gridCol w="17549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49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49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31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Возраст:</a:t>
                      </a: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2021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+mn-lt"/>
                          <a:ea typeface="Times New Roman"/>
                          <a:cs typeface="Arial"/>
                        </a:rPr>
                        <a:t>18-30 лет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312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12,2%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10,9%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+mn-lt"/>
                          <a:ea typeface="Times New Roman"/>
                          <a:cs typeface="Arial"/>
                        </a:rPr>
                        <a:t>31-50 лет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1637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58,5%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+mn-lt"/>
                          <a:ea typeface="Times New Roman"/>
                          <a:cs typeface="Arial"/>
                        </a:rPr>
                        <a:t>51-65 лет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510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19,9%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24,4%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5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latin typeface="+mn-lt"/>
                          <a:ea typeface="Times New Roman"/>
                          <a:cs typeface="Arial"/>
                        </a:rPr>
                        <a:t>Старше 65 лет</a:t>
                      </a:r>
                      <a:endParaRPr lang="ru-RU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3,9%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6,3%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7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Всего</a:t>
                      </a:r>
                      <a:endParaRPr lang="ru-RU" sz="1600" dirty="0">
                        <a:solidFill>
                          <a:srgbClr val="0070B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0" marR="6857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+mn-ea"/>
                          <a:cs typeface="Arial"/>
                        </a:rPr>
                        <a:t>2559 чел</a:t>
                      </a: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.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864000" y="1948305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1.1. Социально-демографические характеристики участников опроса</a:t>
            </a:r>
          </a:p>
        </p:txBody>
      </p:sp>
      <p:pic>
        <p:nvPicPr>
          <p:cNvPr id="17" name="Рисунок 16" descr="logo1.jpg">
            <a:extLst>
              <a:ext uri="{FF2B5EF4-FFF2-40B4-BE49-F238E27FC236}">
                <a16:creationId xmlns:a16="http://schemas.microsoft.com/office/drawing/2014/main" id="{78552429-3CED-49C8-9299-3DD7DC8A5CB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B1284909-1105-4505-B949-44C2753EC051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4C9DF65C-4E82-4A22-9CB0-3E9396672EC6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6090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6450" algn="l"/>
            <a:r>
              <a:rPr lang="ru-RU" sz="2600" b="1" dirty="0">
                <a:solidFill>
                  <a:srgbClr val="0070BA"/>
                </a:solidFill>
              </a:rPr>
              <a:t>Выборка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CE6641E6-1A4E-45E6-B9E0-681F61684C2B}"/>
              </a:ext>
            </a:extLst>
          </p:cNvPr>
          <p:cNvSpPr/>
          <p:nvPr/>
        </p:nvSpPr>
        <p:spPr>
          <a:xfrm>
            <a:off x="864000" y="3198192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1.2. Социально-демографические характеристики участников опроса</a:t>
            </a:r>
          </a:p>
        </p:txBody>
      </p:sp>
      <p:pic>
        <p:nvPicPr>
          <p:cNvPr id="25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FF6F3039-2BCD-44AD-BB45-0DBC5F99D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26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FE06864F-F56D-4272-BFAA-D35599738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pic>
        <p:nvPicPr>
          <p:cNvPr id="13" name="Рисунок 12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920989"/>
            <a:ext cx="7491339" cy="504056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300" dirty="0">
                <a:solidFill>
                  <a:srgbClr val="1663A4"/>
                </a:solidFill>
              </a:rPr>
              <a:t>Льготы по лекарственному обеспечению имеют 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64,8% </a:t>
            </a:r>
            <a:r>
              <a:rPr lang="ru-RU" sz="1300" dirty="0">
                <a:solidFill>
                  <a:srgbClr val="1663A4"/>
                </a:solidFill>
              </a:rPr>
              <a:t>опрошенных.</a:t>
            </a:r>
          </a:p>
          <a:p>
            <a:r>
              <a:rPr lang="ru-RU" sz="1300" dirty="0">
                <a:solidFill>
                  <a:srgbClr val="1663A4"/>
                </a:solidFill>
              </a:rPr>
              <a:t>Родители детей-пациентов составили треть 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38,6%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)</a:t>
            </a:r>
            <a:r>
              <a:rPr lang="ru-RU" sz="13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 </a:t>
            </a:r>
            <a:r>
              <a:rPr lang="ru-RU" sz="1300" dirty="0">
                <a:solidFill>
                  <a:srgbClr val="1663A4"/>
                </a:solidFill>
              </a:rPr>
              <a:t>участников опроса.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DFE735C7-C75F-4014-9842-65B70AC342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4063"/>
              </p:ext>
            </p:extLst>
          </p:nvPr>
        </p:nvGraphicFramePr>
        <p:xfrm>
          <a:off x="900000" y="2031750"/>
          <a:ext cx="7020001" cy="785737"/>
        </p:xfrm>
        <a:graphic>
          <a:graphicData uri="http://schemas.openxmlformats.org/drawingml/2006/table">
            <a:tbl>
              <a:tblPr/>
              <a:tblGrid>
                <a:gridCol w="2087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0812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Льготы по ЛО:</a:t>
                      </a: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2021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9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Есть</a:t>
                      </a:r>
                      <a:r>
                        <a:rPr lang="ru-RU" sz="1050" dirty="0">
                          <a:latin typeface="+mn-lt"/>
                          <a:ea typeface="Calibri"/>
                          <a:cs typeface="Arial"/>
                        </a:rPr>
                        <a:t> льготы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1657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64,8%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55,9%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97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rial"/>
                        </a:rPr>
                        <a:t>Нет льгот</a:t>
                      </a: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902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35,2%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44,1%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9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Всего</a:t>
                      </a:r>
                      <a:endParaRPr lang="ru-RU" sz="1600" dirty="0">
                        <a:solidFill>
                          <a:srgbClr val="0070B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+mn-ea"/>
                          <a:cs typeface="Arial"/>
                        </a:rPr>
                        <a:t>2559 чел.</a:t>
                      </a:r>
                      <a:endParaRPr lang="ru-RU" sz="1100" b="1" kern="1200" dirty="0">
                        <a:solidFill>
                          <a:srgbClr val="0070BA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9A932B85-D8BE-4B09-9CE0-2C6FD151D856}"/>
              </a:ext>
            </a:extLst>
          </p:cNvPr>
          <p:cNvSpPr/>
          <p:nvPr/>
        </p:nvSpPr>
        <p:spPr>
          <a:xfrm>
            <a:off x="864000" y="1740669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1.3. Наличие льгот по лекарственному обеспечению у участников опроса</a:t>
            </a:r>
          </a:p>
        </p:txBody>
      </p:sp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81D5AE35-8745-4EFE-A802-411473F37F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409432"/>
              </p:ext>
            </p:extLst>
          </p:nvPr>
        </p:nvGraphicFramePr>
        <p:xfrm>
          <a:off x="900000" y="3484181"/>
          <a:ext cx="5378400" cy="545421"/>
        </p:xfrm>
        <a:graphic>
          <a:graphicData uri="http://schemas.openxmlformats.org/drawingml/2006/table">
            <a:tbl>
              <a:tblPr/>
              <a:tblGrid>
                <a:gridCol w="208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5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От чьего имени заполнено:</a:t>
                      </a: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+mn-lt"/>
                          <a:ea typeface="Calibri"/>
                          <a:cs typeface="Arial"/>
                        </a:rPr>
                        <a:t>Есть льготы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1657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64,8%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2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latin typeface="+mn-lt"/>
                          <a:ea typeface="Calibri"/>
                          <a:cs typeface="Arial"/>
                        </a:rPr>
                        <a:t>Нет льгот</a:t>
                      </a:r>
                      <a:endParaRPr lang="ru-RU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2" marR="68572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902 чел.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35,2%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EB004917-62F3-47DF-96C0-41C56523A12A}"/>
              </a:ext>
            </a:extLst>
          </p:cNvPr>
          <p:cNvSpPr/>
          <p:nvPr/>
        </p:nvSpPr>
        <p:spPr>
          <a:xfrm>
            <a:off x="864000" y="3223330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1.4. От чьего имени заполнена анкета</a:t>
            </a:r>
          </a:p>
        </p:txBody>
      </p:sp>
      <p:pic>
        <p:nvPicPr>
          <p:cNvPr id="20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6D194205-7EDE-4040-9D92-B9AA3253CA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23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FA3AA407-E8D2-4D43-996F-A5DCA73AE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pic>
        <p:nvPicPr>
          <p:cNvPr id="24" name="Рисунок 23" descr="logo1.jpg">
            <a:extLst>
              <a:ext uri="{FF2B5EF4-FFF2-40B4-BE49-F238E27FC236}">
                <a16:creationId xmlns:a16="http://schemas.microsoft.com/office/drawing/2014/main" id="{162F2CEB-7BA7-474D-8E22-82B87B4C29B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13A4A50C-39D2-4D22-844A-603E778D3DB3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indent="-6350" algn="l"/>
            <a:r>
              <a:rPr lang="ru-RU" sz="2600" b="1" dirty="0">
                <a:solidFill>
                  <a:srgbClr val="0070BA"/>
                </a:solidFill>
              </a:rPr>
              <a:t>Выборка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0AC97FA6-2339-4440-8138-796159E9AAB5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3" name="Рисунок 12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1B57874-9868-47C7-828E-5E86252F5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6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F2A1ED3D-55B4-453F-9DB2-51D3DC32B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E616061-9503-480D-8040-FAF15C0A192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9" name="Рисунок 18" descr="logo1.jpg">
            <a:extLst>
              <a:ext uri="{FF2B5EF4-FFF2-40B4-BE49-F238E27FC236}">
                <a16:creationId xmlns:a16="http://schemas.microsoft.com/office/drawing/2014/main" id="{AEFEB8C8-8AD5-4179-B5EA-A92E59E3455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89BA02C6-DD29-42D6-BA2F-C9A6FC296A6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94846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Выборка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9E2D443-E1F7-46A4-B29B-1CF7B76B2D95}"/>
              </a:ext>
            </a:extLst>
          </p:cNvPr>
          <p:cNvSpPr/>
          <p:nvPr/>
        </p:nvSpPr>
        <p:spPr>
          <a:xfrm>
            <a:off x="864000" y="711089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2. Профиль заболевания пациентов, участников опроса</a:t>
            </a:r>
          </a:p>
        </p:txBody>
      </p:sp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6313070"/>
              </p:ext>
            </p:extLst>
          </p:nvPr>
        </p:nvGraphicFramePr>
        <p:xfrm>
          <a:off x="900000" y="1008000"/>
          <a:ext cx="7812001" cy="3723749"/>
        </p:xfrm>
        <a:graphic>
          <a:graphicData uri="http://schemas.openxmlformats.org/drawingml/2006/table">
            <a:tbl>
              <a:tblPr/>
              <a:tblGrid>
                <a:gridCol w="6212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58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Профильное заболевание: основное, по которому постоянно наблюдаетесь у врача </a:t>
                      </a:r>
                      <a:b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(возможно, имеете инвалидность)? </a:t>
                      </a:r>
                    </a:p>
                  </a:txBody>
                  <a:tcPr marL="60039" marR="60039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Некоторые инфекционные и паразитарные болезни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57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2,2%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Новообразования, онкологические заболевания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256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10,0%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крови, кроветворных органов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366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14,3%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3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эндокринной системы, расстройства питания, нарушения обмена веществ (сахарный диабет и др.)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561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21,9%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Психические расстройства и расстройства поведения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3,6%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нервной системы, неврологические заболевания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723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28,3%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зрения, болезни глаза и его придаточного аппарата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11,3%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слуха, болезни уха и сосцевидного отростка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2,8%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системы кровообращения (сердце, сосуды)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302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11,8%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органов дыхания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8,8%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органов пищеварения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11,6%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кожи и подкожной клетчатки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50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2,0%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костно-мышечной системы и соединительной ткани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376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14,7%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мочеполовой системы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226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8,8%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опорно-двигательного аппарата, дефекты конечностей, последствия травм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388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15,2%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речи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4,8%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Врожденные аномалии (пороки развития), деформации и хромосомные нарушения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94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3,7%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Орфанные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заболевания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412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16,1%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Существенных нарушений здоровья не имею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63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2,5%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799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Другое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0039" marR="60039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185</a:t>
                      </a:r>
                      <a:endParaRPr lang="ru-RU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7,2%</a:t>
                      </a:r>
                      <a:endParaRPr lang="ru-RU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:a16="http://schemas.microsoft.com/office/drawing/2014/main" id="{5CA61B07-BDAC-8E40-A78F-CF9E4CB8763B}"/>
              </a:ext>
            </a:extLst>
          </p:cNvPr>
          <p:cNvSpPr txBox="1">
            <a:spLocks/>
          </p:cNvSpPr>
          <p:nvPr/>
        </p:nvSpPr>
        <p:spPr>
          <a:xfrm>
            <a:off x="828000" y="951750"/>
            <a:ext cx="7554336" cy="900000"/>
          </a:xfrm>
          <a:prstGeom prst="rect">
            <a:avLst/>
          </a:prstGeom>
        </p:spPr>
        <p:txBody>
          <a:bodyPr vert="horz" lIns="68580" tIns="34290" rIns="68580" bIns="34290" rtlCol="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300" dirty="0">
                <a:solidFill>
                  <a:srgbClr val="1663A4"/>
                </a:solidFill>
              </a:rPr>
              <a:t>Среди пациентских организаций, участвовавших в опросе, в 2022 году выросла доля общероссийских и межрегиональных НКО 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26,4%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) </a:t>
            </a:r>
            <a:r>
              <a:rPr lang="ru-RU" sz="1300" dirty="0">
                <a:solidFill>
                  <a:srgbClr val="1663A4"/>
                </a:solidFill>
              </a:rPr>
              <a:t>и региональных отделений более крупных НКО 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25,6%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)</a:t>
            </a:r>
            <a:r>
              <a:rPr lang="ru-RU" sz="1300" dirty="0">
                <a:solidFill>
                  <a:srgbClr val="1663A4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r>
              <a:rPr lang="ru-RU" sz="1300" dirty="0">
                <a:solidFill>
                  <a:srgbClr val="1663A4"/>
                </a:solidFill>
              </a:rPr>
              <a:t>Удельный вес местных организаций стал меньше 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(</a:t>
            </a:r>
            <a:r>
              <a:rPr lang="ru-RU" sz="1400" b="1" dirty="0">
                <a:solidFill>
                  <a:srgbClr val="1663A4"/>
                </a:solidFill>
                <a:ea typeface="Verdana" pitchFamily="34" charset="0"/>
                <a:cs typeface="+mj-cs"/>
              </a:rPr>
              <a:t>41,6%</a:t>
            </a:r>
            <a:r>
              <a:rPr lang="ru-RU" sz="1300" dirty="0">
                <a:solidFill>
                  <a:srgbClr val="1663A4"/>
                </a:solidFill>
                <a:ea typeface="Verdana" pitchFamily="34" charset="0"/>
                <a:cs typeface="+mj-cs"/>
              </a:rPr>
              <a:t>)</a:t>
            </a:r>
            <a:r>
              <a:rPr lang="ru-RU" sz="1300" dirty="0">
                <a:solidFill>
                  <a:srgbClr val="1663A4"/>
                </a:solidFill>
              </a:rPr>
              <a:t>.</a:t>
            </a:r>
          </a:p>
          <a:p>
            <a:pPr>
              <a:spcAft>
                <a:spcPts val="600"/>
              </a:spcAft>
            </a:pPr>
            <a:endParaRPr lang="ru-RU" sz="1300" dirty="0">
              <a:solidFill>
                <a:srgbClr val="1663A4"/>
              </a:solidFill>
              <a:latin typeface="Verdana" pitchFamily="34" charset="0"/>
              <a:ea typeface="Verdana" pitchFamily="34" charset="0"/>
              <a:cs typeface="Gotham Pro" panose="02000503040000020004" pitchFamily="50" charset="0"/>
            </a:endParaRPr>
          </a:p>
        </p:txBody>
      </p:sp>
      <p:pic>
        <p:nvPicPr>
          <p:cNvPr id="16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46709493-CCFD-4E03-AB29-AA6D5C22E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7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2AC8CA4D-1D08-49A3-852D-ABF4F0B24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pic>
        <p:nvPicPr>
          <p:cNvPr id="18" name="Рисунок 17" descr="logo1.jpg">
            <a:extLst>
              <a:ext uri="{FF2B5EF4-FFF2-40B4-BE49-F238E27FC236}">
                <a16:creationId xmlns:a16="http://schemas.microsoft.com/office/drawing/2014/main" id="{AA22B44A-A4C5-4D79-BCBC-03A6CFDDAEB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86D80E8-EB9C-4570-B9F7-EA4B19923C63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graphicFrame>
        <p:nvGraphicFramePr>
          <p:cNvPr id="22" name="Таблица 21">
            <a:extLst>
              <a:ext uri="{FF2B5EF4-FFF2-40B4-BE49-F238E27FC236}">
                <a16:creationId xmlns:a16="http://schemas.microsoft.com/office/drawing/2014/main" id="{9CD712CF-BF1F-4DAD-818D-D8E1F06C39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527947"/>
              </p:ext>
            </p:extLst>
          </p:nvPr>
        </p:nvGraphicFramePr>
        <p:xfrm>
          <a:off x="864000" y="2437313"/>
          <a:ext cx="7020001" cy="1674092"/>
        </p:xfrm>
        <a:graphic>
          <a:graphicData uri="http://schemas.openxmlformats.org/drawingml/2006/table">
            <a:tbl>
              <a:tblPr/>
              <a:tblGrid>
                <a:gridCol w="3596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1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11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Каков статус вашей НКО?</a:t>
                      </a:r>
                    </a:p>
                  </a:txBody>
                  <a:tcPr marL="68570" marR="6857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2021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Общероссийская или межрегиональная НКО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33 НКО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12,2%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10,9%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Региональное отделение общероссийской или межрегиональной НКО без образования </a:t>
                      </a:r>
                      <a:r>
                        <a:rPr lang="ru-RU" sz="105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юр.лица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32 НКО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58,5%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Региональная или местная организация - юридическое лицо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52 НКО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19,9%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24,4%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Другое</a:t>
                      </a: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 НКО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3,9%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+mn-lt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6,3%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0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Всего</a:t>
                      </a:r>
                      <a:endParaRPr lang="ru-RU" sz="1600" dirty="0">
                        <a:solidFill>
                          <a:srgbClr val="0070BA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0" marR="6857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+mn-ea"/>
                          <a:cs typeface="Arial"/>
                        </a:rPr>
                        <a:t> 125 НКО</a:t>
                      </a:r>
                      <a:endParaRPr lang="ru-RU" sz="1100" b="1" kern="1200" dirty="0">
                        <a:solidFill>
                          <a:srgbClr val="0070BA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Times New Roman"/>
                          <a:cs typeface="Arial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A391E5CB-DA7B-4A0E-8D4F-91E308F7A956}"/>
              </a:ext>
            </a:extLst>
          </p:cNvPr>
          <p:cNvSpPr/>
          <p:nvPr/>
        </p:nvSpPr>
        <p:spPr>
          <a:xfrm>
            <a:off x="900000" y="2105142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4. Статус НКО, принявших участие в исследовании</a:t>
            </a:r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88C51687-9739-4E90-BCA4-89E7403DE58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/>
            <a:r>
              <a:rPr lang="ru-RU" sz="2600" b="1" dirty="0">
                <a:solidFill>
                  <a:srgbClr val="0070BA"/>
                </a:solidFill>
              </a:rPr>
              <a:t>Выборка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pic>
        <p:nvPicPr>
          <p:cNvPr id="11" name="Рисунок 10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D1B57874-9868-47C7-828E-5E86252F58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 flipV="1">
            <a:off x="7198149" y="0"/>
            <a:ext cx="1945851" cy="972000"/>
          </a:xfrm>
          <a:prstGeom prst="rect">
            <a:avLst/>
          </a:prstGeom>
          <a:noFill/>
        </p:spPr>
      </p:pic>
      <p:pic>
        <p:nvPicPr>
          <p:cNvPr id="16" name="Picture 2" descr="E:\РАБОТА\3 конгресс ВСП\2022\презентации\кубики9.png">
            <a:extLst>
              <a:ext uri="{FF2B5EF4-FFF2-40B4-BE49-F238E27FC236}">
                <a16:creationId xmlns:a16="http://schemas.microsoft.com/office/drawing/2014/main" id="{F2A1ED3D-55B4-453F-9DB2-51D3DC32B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 flipV="1">
            <a:off x="-486925" y="3684573"/>
            <a:ext cx="1945851" cy="972000"/>
          </a:xfrm>
          <a:prstGeom prst="rect">
            <a:avLst/>
          </a:prstGeom>
          <a:noFill/>
        </p:spPr>
      </p:pic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FE616061-9503-480D-8040-FAF15C0A192D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9" name="Рисунок 18" descr="logo1.jpg">
            <a:extLst>
              <a:ext uri="{FF2B5EF4-FFF2-40B4-BE49-F238E27FC236}">
                <a16:creationId xmlns:a16="http://schemas.microsoft.com/office/drawing/2014/main" id="{AEFEB8C8-8AD5-4179-B5EA-A92E59E34553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89BA02C6-DD29-42D6-BA2F-C9A6FC296A6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4863" algn="l" defTabSz="900113"/>
            <a:r>
              <a:rPr lang="ru-RU" sz="2600" b="1" dirty="0">
                <a:solidFill>
                  <a:srgbClr val="0070BA"/>
                </a:solidFill>
              </a:rPr>
              <a:t>Выборка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E9E2D443-E1F7-46A4-B29B-1CF7B76B2D95}"/>
              </a:ext>
            </a:extLst>
          </p:cNvPr>
          <p:cNvSpPr/>
          <p:nvPr/>
        </p:nvSpPr>
        <p:spPr>
          <a:xfrm>
            <a:off x="864000" y="713661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5. Профиль НКО, принявших участие в исследовании</a:t>
            </a:r>
          </a:p>
        </p:txBody>
      </p:sp>
      <p:pic>
        <p:nvPicPr>
          <p:cNvPr id="10" name="Рисунок 9" descr="логотип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4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70051"/>
              </p:ext>
            </p:extLst>
          </p:nvPr>
        </p:nvGraphicFramePr>
        <p:xfrm>
          <a:off x="900000" y="1002582"/>
          <a:ext cx="7812002" cy="3659400"/>
        </p:xfrm>
        <a:graphic>
          <a:graphicData uri="http://schemas.openxmlformats.org/drawingml/2006/table">
            <a:tbl>
              <a:tblPr/>
              <a:tblGrid>
                <a:gridCol w="60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Каков профиль целевых групп вашей НКО?</a:t>
                      </a:r>
                    </a:p>
                  </a:txBody>
                  <a:tcPr marL="60039" marR="600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Некоторые инфекционные и паразитарные болезни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Новообразования, онкологические заболевания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13,6%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крови, кроветворных органов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0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эндокринной системы, расстройства питания, нарушения обмена веществ (сахарный диабет и др.)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Психические расстройства и расстройства поведения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нервной системы, неврологические заболевания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зрения, болезни глаза и его придаточного аппарата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слуха, болезни уха и сосцевидного отростка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системы кровообращения (сердце, сосуды)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органов дыхания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органов пищеварения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12,0%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кожи и подкожной клетчатки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4,0%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костно-мышечной системы и соединительной ткани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Болезни мочеполовой системы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опорно-двигательного аппарата, дефекты конечностей, последствия травм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Нарушения речи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Врожденные аномалии (пороки развития), деформации и хромосомные нарушения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Орфанные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заболевания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Существенных нарушений здоровья не имею</a:t>
                      </a:r>
                    </a:p>
                  </a:txBody>
                  <a:tcPr marL="68580" marR="6858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8,8%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Другое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60039" marR="60039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195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DFA2120D-C35E-4DB3-BCA3-D09EDFA2B0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t="72741"/>
          <a:stretch>
            <a:fillRect/>
          </a:stretch>
        </p:blipFill>
        <p:spPr bwMode="auto">
          <a:xfrm rot="5400000">
            <a:off x="8077621" y="-406112"/>
            <a:ext cx="660266" cy="1472491"/>
          </a:xfrm>
          <a:prstGeom prst="rect">
            <a:avLst/>
          </a:prstGeom>
          <a:noFill/>
        </p:spPr>
      </p:pic>
      <p:pic>
        <p:nvPicPr>
          <p:cNvPr id="18" name="Picture 2" descr="E:\РАБОТА\3 конгресс ВСП\2022\презентации\кубики1.png">
            <a:extLst>
              <a:ext uri="{FF2B5EF4-FFF2-40B4-BE49-F238E27FC236}">
                <a16:creationId xmlns:a16="http://schemas.microsoft.com/office/drawing/2014/main" id="{78DB0918-CE8E-4A25-A0CB-5056AAFAA4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72729"/>
          <a:stretch>
            <a:fillRect/>
          </a:stretch>
        </p:blipFill>
        <p:spPr bwMode="auto">
          <a:xfrm>
            <a:off x="0" y="3670325"/>
            <a:ext cx="660264" cy="1473175"/>
          </a:xfrm>
          <a:prstGeom prst="rect">
            <a:avLst/>
          </a:prstGeom>
          <a:noFill/>
        </p:spPr>
      </p:pic>
      <p:pic>
        <p:nvPicPr>
          <p:cNvPr id="19" name="Рисунок 18" descr="logo1.jpg">
            <a:extLst>
              <a:ext uri="{FF2B5EF4-FFF2-40B4-BE49-F238E27FC236}">
                <a16:creationId xmlns:a16="http://schemas.microsoft.com/office/drawing/2014/main" id="{FB3477A0-6510-402C-8981-FC46CF8F899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496" y="51470"/>
            <a:ext cx="722987" cy="722987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412AC8C0-B1B2-47D1-BB0B-D724984A44F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8892480" cy="79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806450" indent="-1588" algn="l"/>
            <a:r>
              <a:rPr lang="ru-RU" sz="2600" b="1" dirty="0">
                <a:solidFill>
                  <a:srgbClr val="0070BA"/>
                </a:solidFill>
              </a:rPr>
              <a:t>Выборка исследования</a:t>
            </a:r>
            <a:endParaRPr lang="ru-RU" sz="2600" b="1" dirty="0">
              <a:solidFill>
                <a:srgbClr val="0070BA"/>
              </a:solidFill>
              <a:latin typeface="+mn-lt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F7A6326E-12D0-47A6-AB84-8837C314AC33}"/>
              </a:ext>
            </a:extLst>
          </p:cNvPr>
          <p:cNvSpPr/>
          <p:nvPr/>
        </p:nvSpPr>
        <p:spPr>
          <a:xfrm>
            <a:off x="864000" y="730041"/>
            <a:ext cx="62883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200" b="1" dirty="0">
                <a:solidFill>
                  <a:srgbClr val="00ADD9"/>
                </a:solidFill>
                <a:ea typeface="Verdana" pitchFamily="34" charset="0"/>
                <a:cs typeface="+mj-cs"/>
              </a:rPr>
              <a:t>Таблица 6. Территории НКО, участников исследования</a:t>
            </a: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6079F1AA-6EE5-4F27-AD48-B1A78364DBBB}"/>
              </a:ext>
            </a:extLst>
          </p:cNvPr>
          <p:cNvSpPr/>
          <p:nvPr/>
        </p:nvSpPr>
        <p:spPr>
          <a:xfrm>
            <a:off x="5076056" y="4896000"/>
            <a:ext cx="4067945" cy="230832"/>
          </a:xfrm>
          <a:prstGeom prst="rect">
            <a:avLst/>
          </a:prstGeom>
          <a:solidFill>
            <a:srgbClr val="00ADD9"/>
          </a:solidFill>
        </p:spPr>
        <p:txBody>
          <a:bodyPr wrap="square">
            <a:spAutoFit/>
          </a:bodyPr>
          <a:lstStyle/>
          <a:p>
            <a:pPr marL="2154238" defTabSz="685800">
              <a:lnSpc>
                <a:spcPct val="90000"/>
              </a:lnSpc>
              <a:spcBef>
                <a:spcPts val="750"/>
              </a:spcBef>
              <a:buClr>
                <a:srgbClr val="35A5D6"/>
              </a:buClr>
            </a:pPr>
            <a:r>
              <a:rPr lang="en-US" sz="1000" b="1" dirty="0">
                <a:solidFill>
                  <a:schemeClr val="bg1"/>
                </a:solidFill>
                <a:ea typeface="+mj-ea"/>
                <a:cs typeface="+mj-cs"/>
              </a:rPr>
              <a:t>https://congress-vsp.ru/xiii/</a:t>
            </a:r>
            <a:endParaRPr lang="ru-RU" sz="1000" b="1" dirty="0">
              <a:solidFill>
                <a:schemeClr val="bg1"/>
              </a:solidFill>
              <a:ea typeface="+mj-ea"/>
              <a:cs typeface="+mj-cs"/>
            </a:endParaRPr>
          </a:p>
        </p:txBody>
      </p:sp>
      <p:pic>
        <p:nvPicPr>
          <p:cNvPr id="10" name="Рисунок 9" descr="логотип">
            <a:extLst>
              <a:ext uri="{FF2B5EF4-FFF2-40B4-BE49-F238E27FC236}">
                <a16:creationId xmlns:a16="http://schemas.microsoft.com/office/drawing/2014/main" id="{9639DC8E-5D45-46EC-93A3-4C4E91569A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00" y="4896000"/>
            <a:ext cx="1465000" cy="2304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E6CAADFF-69EC-475C-9CC9-DD98169984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12625"/>
              </p:ext>
            </p:extLst>
          </p:nvPr>
        </p:nvGraphicFramePr>
        <p:xfrm>
          <a:off x="900000" y="1008000"/>
          <a:ext cx="7812000" cy="3655932"/>
        </p:xfrm>
        <a:graphic>
          <a:graphicData uri="http://schemas.openxmlformats.org/drawingml/2006/table">
            <a:tbl>
              <a:tblPr/>
              <a:tblGrid>
                <a:gridCol w="60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Регион НКО:</a:t>
                      </a:r>
                    </a:p>
                  </a:txBody>
                  <a:tcPr marL="60039" marR="60039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Кол-во,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kern="1200" dirty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Доля, 2022</a:t>
                      </a:r>
                    </a:p>
                  </a:txBody>
                  <a:tcPr marL="68572" marR="68572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Город Москва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Приморский край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13,6%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Город Санкт-Петербург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0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Иркутская область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16,0%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Кировская область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Пермский край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Самарская область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Челябинская область</a:t>
                      </a:r>
                    </a:p>
                  </a:txBody>
                  <a:tcPr marL="68580" marR="68580" marT="0" marB="0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11,2%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Красноярский край, Московская область, Новосибирская область, Омская область, Республика Башкортостан, Республика Марий Эл, Ростовская область, Свердловская область, Томская область, Ульяновская область, Хабаровский край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 3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2,4%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Волгоградская область, Калининградская область, Липецкая область, Орловская область, Пензенская область, Республика Татарстан, Саратовская область, Ставропольский край, Удмуртская Республика, Ярославская область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 2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1,6%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Алтайский край, Амурская область, Астраханская область, Белгородская область, Вологодская область, Воронежская область, Город Севастополь, Забайкальский край, Ивановская область, Кабардино-Балкарская Республика, Калужская область, Камчатский край, Кемеровская область, Костромская область, Краснодарский край, Нижегородская область, Новгородская область, Республика Адыгея, Республика Бурятия, Республика Дагестан, Республика Ингушетия, Республика Крым, Республика Северная Осетия – Алания, Республика Хакасия, Рязанская область, Тамбовская область, Чувашская Республика - Чувашия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+mn-lt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 1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0,8%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6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latin typeface="+mn-lt"/>
                          <a:ea typeface="Calibri" panose="020F0502020204030204" pitchFamily="34" charset="0"/>
                          <a:cs typeface="Arial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125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dirty="0">
                          <a:solidFill>
                            <a:srgbClr val="0070BA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68580" marR="68580" marT="0" marB="0" anchor="ctr">
                    <a:lnL w="9525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663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05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8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9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0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Конгресс">
    <a:dk1>
      <a:srgbClr val="000000"/>
    </a:dk1>
    <a:lt1>
      <a:srgbClr val="FFFFFF"/>
    </a:lt1>
    <a:dk2>
      <a:srgbClr val="000000"/>
    </a:dk2>
    <a:lt2>
      <a:srgbClr val="FFFFFF"/>
    </a:lt2>
    <a:accent1>
      <a:srgbClr val="1A4394"/>
    </a:accent1>
    <a:accent2>
      <a:srgbClr val="0071C1"/>
    </a:accent2>
    <a:accent3>
      <a:srgbClr val="00B2F0"/>
    </a:accent3>
    <a:accent4>
      <a:srgbClr val="F79744"/>
    </a:accent4>
    <a:accent5>
      <a:srgbClr val="E10000"/>
    </a:accent5>
    <a:accent6>
      <a:srgbClr val="60497C"/>
    </a:accent6>
    <a:hlink>
      <a:srgbClr val="5383E0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6437</TotalTime>
  <Words>4023</Words>
  <Application>Microsoft Office PowerPoint</Application>
  <PresentationFormat>Экран (16:9)</PresentationFormat>
  <Paragraphs>637</Paragraphs>
  <Slides>35</Slides>
  <Notes>33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Arial</vt:lpstr>
      <vt:lpstr>Calibri</vt:lpstr>
      <vt:lpstr>Gotham Pro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!!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Владелец</dc:creator>
  <cp:lastModifiedBy>Громова Ольга Владимировна</cp:lastModifiedBy>
  <cp:revision>335</cp:revision>
  <dcterms:created xsi:type="dcterms:W3CDTF">2019-11-22T11:09:28Z</dcterms:created>
  <dcterms:modified xsi:type="dcterms:W3CDTF">2022-11-23T05:42:16Z</dcterms:modified>
</cp:coreProperties>
</file>