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5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82" r:id="rId1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46" d="100"/>
          <a:sy n="46" d="100"/>
        </p:scale>
        <p:origin x="-108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5486"/>
            <a:ext cx="5472608" cy="1566174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517744"/>
            <a:ext cx="864096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333399"/>
                </a:solidFill>
                <a:latin typeface="AGOpu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771775" y="4030266"/>
            <a:ext cx="6121400" cy="971550"/>
          </a:xfrm>
        </p:spPr>
        <p:txBody>
          <a:bodyPr/>
          <a:lstStyle>
            <a:lvl1pPr>
              <a:defRPr>
                <a:solidFill>
                  <a:srgbClr val="33339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0F36-F283-41CB-95F5-C69377E9204C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19C7-D9BF-43AD-A103-2A0D790CD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2964F-6EDA-49F1-A52E-A889198DBCD0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5264-7FB3-4CF7-A746-D4C4022BB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F999-D5BC-48C6-921E-4099F25B8CAC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6044-3CC9-4DA5-B8D7-7D78FAC6F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1365-DE18-4930-8D7E-ACA684E222F2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40AF-4C7B-4722-BA65-B7CDA68E3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61BF-275F-4950-B02D-525E3A6E4CA0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9F7F8-8922-44AD-A86F-D33F46E12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467A-99DC-4F7D-876B-10F52A522BFA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FF05-19C7-4C80-A183-A009CB44D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5EDF-F464-42E4-A1FC-C544ED432D74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AF5D-ABB8-4577-A360-B081BD5FA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5448-2E96-4F5E-BB0F-8750B741C3FE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8628-4234-4997-824A-1B2A9C076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3C9E-4783-4A64-88BB-C114A789EA42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1A2A-6D29-4F02-97AD-36E817398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1F11-6AEF-4D95-8731-5ACF24F65F11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423C-EDC3-49A6-97F2-2B0873979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/>
          <a:lstStyle>
            <a:lvl1pPr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51571"/>
            <a:ext cx="8229600" cy="3402378"/>
          </a:xfrm>
        </p:spPr>
        <p:txBody>
          <a:bodyPr/>
          <a:lstStyle>
            <a:lvl1pPr>
              <a:buSzPct val="70000"/>
              <a:buFont typeface="Wingdings" pitchFamily="2" charset="2"/>
              <a:buChar char="q"/>
              <a:defRPr sz="2400">
                <a:solidFill>
                  <a:srgbClr val="333399"/>
                </a:solidFill>
                <a:latin typeface="Verdana" pitchFamily="34" charset="0"/>
              </a:defRPr>
            </a:lvl1pPr>
            <a:lvl2pPr>
              <a:defRPr sz="2000">
                <a:solidFill>
                  <a:srgbClr val="0070C0"/>
                </a:solidFill>
                <a:latin typeface="Verdana" pitchFamily="34" charset="0"/>
              </a:defRPr>
            </a:lvl2pPr>
            <a:lvl3pPr>
              <a:defRPr sz="2000">
                <a:solidFill>
                  <a:srgbClr val="FF0000"/>
                </a:solidFill>
                <a:latin typeface="Verdana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0D57-2E5F-4864-B823-55CCD9CD533A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37C2-9400-4850-AC8B-C6B4D58AF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57FB-DDB3-462D-973E-80A0AA098163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E93D-D42C-42B7-B4AE-D1C02554B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B0C9-FF9B-48A0-AED3-CEE0E4C2BBD1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E031-8F59-4355-AA53-D72247470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8808-591A-4916-8B5D-CC52F6F6DA7B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1DD1-6735-47FE-A17B-C37FEEA5A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1E8E-A2A6-4FA5-9D08-2C832EBB9F98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9788-97A4-47CC-8C90-119B02EE0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BB3D-6CD9-42DA-8D52-C7ACD100467F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CD05-9BDD-49AF-805C-3A61DB316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B6D8B-4A74-407C-AB39-82198363B2C1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63D4-D64A-49EC-BE27-4A0B41770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E6E1-EC0D-4AE3-A96B-1D6B402834F1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E0E6-EC7A-4F6E-B864-EB5021CEC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67F6-5585-485F-8FA3-DC287CACA97C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4F4E-43D0-4621-B715-340D1752D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5930-1B62-41B6-989C-EB9DADBBB230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17B1-AA4B-40CC-AD92-2BADA16FD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/>
          <a:lstStyle>
            <a:lvl1pPr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51571"/>
            <a:ext cx="8229600" cy="3402378"/>
          </a:xfrm>
        </p:spPr>
        <p:txBody>
          <a:bodyPr/>
          <a:lstStyle>
            <a:lvl1pPr>
              <a:buSzPct val="70000"/>
              <a:buFont typeface="Wingdings" pitchFamily="2" charset="2"/>
              <a:buChar char="q"/>
              <a:defRPr sz="2400">
                <a:solidFill>
                  <a:srgbClr val="333399"/>
                </a:solidFill>
                <a:latin typeface="Verdana" pitchFamily="34" charset="0"/>
              </a:defRPr>
            </a:lvl1pPr>
            <a:lvl2pPr>
              <a:defRPr sz="2000">
                <a:solidFill>
                  <a:srgbClr val="0070C0"/>
                </a:solidFill>
                <a:latin typeface="Verdana" pitchFamily="34" charset="0"/>
              </a:defRPr>
            </a:lvl2pPr>
            <a:lvl3pPr>
              <a:defRPr sz="2000">
                <a:solidFill>
                  <a:srgbClr val="FF0000"/>
                </a:solidFill>
                <a:latin typeface="Verdana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/>
          <a:lstStyle>
            <a:lvl1pPr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51571"/>
            <a:ext cx="8229600" cy="3402378"/>
          </a:xfrm>
        </p:spPr>
        <p:txBody>
          <a:bodyPr/>
          <a:lstStyle>
            <a:lvl1pPr>
              <a:buSzPct val="70000"/>
              <a:buFont typeface="Wingdings" pitchFamily="2" charset="2"/>
              <a:buChar char="q"/>
              <a:defRPr sz="2400">
                <a:solidFill>
                  <a:srgbClr val="333399"/>
                </a:solidFill>
                <a:latin typeface="Verdana" pitchFamily="34" charset="0"/>
              </a:defRPr>
            </a:lvl1pPr>
            <a:lvl2pPr>
              <a:defRPr sz="2000">
                <a:solidFill>
                  <a:srgbClr val="0070C0"/>
                </a:solidFill>
                <a:latin typeface="Verdana" pitchFamily="34" charset="0"/>
              </a:defRPr>
            </a:lvl2pPr>
            <a:lvl3pPr>
              <a:defRPr sz="2000">
                <a:solidFill>
                  <a:srgbClr val="FF0000"/>
                </a:solidFill>
                <a:latin typeface="Verdana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/>
          <a:lstStyle>
            <a:lvl1pPr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51571"/>
            <a:ext cx="8229600" cy="3402378"/>
          </a:xfrm>
        </p:spPr>
        <p:txBody>
          <a:bodyPr/>
          <a:lstStyle>
            <a:lvl1pPr>
              <a:buSzPct val="70000"/>
              <a:buFont typeface="Wingdings" pitchFamily="2" charset="2"/>
              <a:buChar char="q"/>
              <a:defRPr sz="2400">
                <a:solidFill>
                  <a:srgbClr val="333399"/>
                </a:solidFill>
                <a:latin typeface="Verdana" pitchFamily="34" charset="0"/>
              </a:defRPr>
            </a:lvl1pPr>
            <a:lvl2pPr>
              <a:defRPr sz="2000">
                <a:solidFill>
                  <a:srgbClr val="0070C0"/>
                </a:solidFill>
                <a:latin typeface="Verdana" pitchFamily="34" charset="0"/>
              </a:defRPr>
            </a:lvl2pPr>
            <a:lvl3pPr>
              <a:defRPr sz="2000">
                <a:solidFill>
                  <a:srgbClr val="FF0000"/>
                </a:solidFill>
                <a:latin typeface="Verdana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00600" cy="1512168"/>
          </a:xfrm>
        </p:spPr>
        <p:txBody>
          <a:bodyPr anchor="t"/>
          <a:lstStyle>
            <a:lvl1pPr algn="l">
              <a:defRPr sz="36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463738"/>
            <a:ext cx="8640960" cy="140415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333399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2123728" y="4083918"/>
            <a:ext cx="6840760" cy="8100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333399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00600" cy="1512168"/>
          </a:xfrm>
        </p:spPr>
        <p:txBody>
          <a:bodyPr anchor="t"/>
          <a:lstStyle>
            <a:lvl1pPr algn="l">
              <a:defRPr sz="36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463738"/>
            <a:ext cx="8640960" cy="140415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333399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2123728" y="4083918"/>
            <a:ext cx="6840760" cy="8100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333399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C6B5D-0509-43AE-9BA2-D4C15FC4B3E2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04CA-E7EB-4EB0-B37C-A3867703F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37D76A-90D5-420B-9C4D-49D6A7D029D9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11B41C-B51D-4D3E-851E-AA08DD8F0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9" r:id="rId5"/>
    <p:sldLayoutId id="2147483755" r:id="rId6"/>
    <p:sldLayoutId id="2147483760" r:id="rId7"/>
    <p:sldLayoutId id="2147483756" r:id="rId8"/>
    <p:sldLayoutId id="2147483732" r:id="rId9"/>
    <p:sldLayoutId id="2147483733" r:id="rId10"/>
    <p:sldLayoutId id="2147483734" r:id="rId11"/>
    <p:sldLayoutId id="2147483757" r:id="rId12"/>
    <p:sldLayoutId id="2147483758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333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GOpus" pitchFamily="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q"/>
        <a:defRPr sz="2400" kern="1200">
          <a:solidFill>
            <a:srgbClr val="333399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70C0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FF0000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5E9B25-6B6C-490C-93F0-BA5377DED873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9D333-599C-4A62-A72B-B7CF86E32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71420"/>
            <a:ext cx="5178430" cy="15668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/>
              <a:t>«Общественная экспертиза НПА и обращений граждан как инструмент защиты прав пациентов и инвалидов в системе регионального управления здравоохранением и социальной защитой»</a:t>
            </a:r>
            <a:endParaRPr lang="ru-RU" sz="1600" dirty="0"/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2614622"/>
            <a:ext cx="8642350" cy="1314450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КРУГЛЫЙ СТОЛ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3200" cap="all" dirty="0" smtClean="0"/>
              <a:t>«</a:t>
            </a:r>
            <a:r>
              <a:rPr lang="ru-RU" sz="3200" dirty="0" smtClean="0"/>
              <a:t>Опыт и перспективы общественной экспертизы Стандарта детских поликлиник Ульяновской области»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85737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г.Ульяновск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20 сентября 2016 г.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4786328"/>
            <a:ext cx="885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2060"/>
                </a:solidFill>
              </a:rPr>
              <a:t>Общероссийское общественное Движение «Гражданское достоинство»            Мероприятие проводится  за счет средств  гранта  (№ 137/2015/3) </a:t>
            </a:r>
          </a:p>
          <a:p>
            <a:pPr algn="just"/>
            <a:endParaRPr lang="ru-RU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638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effectLst/>
              </a:rPr>
              <a:t>Выводы</a:t>
            </a:r>
            <a:endParaRPr lang="ru-RU" sz="2400" b="1" dirty="0">
              <a:effectLst/>
            </a:endParaRP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340280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/>
              <a:t>Стандарт детских поликлиник Ульяновской области необходимый и своевременный 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/>
              <a:t>В Стандарте соблюдены требования Федерального закона  от 31.07.2014  № 212 ФЗ «Об основах общественного контроля в Российской Федерации), Федерального закона от 21.11.2011 N 323-ФЗ (ред. от 03.07.2016) «Об основах охраны здоровья граждан в Российской Федерации».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/>
              <a:t>Отсутствуют положения, противоречащие друг другу.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4886284"/>
            <a:ext cx="885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Общероссийское общественное Движение «Гражданское достоинство»            Мероприятие проводится  за счет средств  гранта  (№ 137/2015/3)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91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638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effectLst/>
              </a:rPr>
              <a:t>Рекомендации</a:t>
            </a:r>
            <a:endParaRPr lang="ru-RU" sz="2400" b="1" dirty="0">
              <a:effectLst/>
            </a:endParaRP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3402806"/>
          </a:xfrm>
        </p:spPr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ru-RU" sz="1800" dirty="0" smtClean="0"/>
              <a:t>Структурировать текст по разделам: цель, задачи и т.д.</a:t>
            </a:r>
            <a:endParaRPr lang="ru-RU" sz="1800" b="1" dirty="0" smtClean="0"/>
          </a:p>
          <a:p>
            <a:pPr>
              <a:buSzPct val="100000"/>
              <a:buFont typeface="+mj-lt"/>
              <a:buAutoNum type="arabicPeriod"/>
            </a:pPr>
            <a:r>
              <a:rPr lang="ru-RU" sz="1800" dirty="0" smtClean="0"/>
              <a:t>Целью внедрения</a:t>
            </a:r>
            <a:r>
              <a:rPr lang="ru-RU" sz="1800" b="1" dirty="0" smtClean="0"/>
              <a:t> </a:t>
            </a:r>
            <a:r>
              <a:rPr lang="ru-RU" sz="1800" dirty="0" smtClean="0"/>
              <a:t>Стандарте приоритета интересов пациентов при оказании медицинской помощи детскому населению Ульяновской области.</a:t>
            </a:r>
          </a:p>
          <a:p>
            <a:pPr>
              <a:buSzPct val="100000"/>
              <a:buFont typeface="+mj-lt"/>
              <a:buAutoNum type="arabicPeriod"/>
            </a:pPr>
            <a:r>
              <a:rPr lang="ru-RU" sz="1800" dirty="0" smtClean="0"/>
              <a:t>Привести в соответствие Стандарт требованиям Приказа МЗСР РФ от  16 апреля 2012 г. №366н «Об утверждении порядка оказания педиатрической помощи» (Приложение 6. Стандарт оснащения детской поликлиники (отделения)).</a:t>
            </a:r>
            <a:endParaRPr lang="ru-RU" sz="1800" b="1" dirty="0" smtClean="0"/>
          </a:p>
          <a:p>
            <a:pPr>
              <a:buSzPct val="100000"/>
              <a:buFont typeface="+mj-lt"/>
              <a:buAutoNum type="arabicPeriod"/>
            </a:pPr>
            <a:r>
              <a:rPr lang="ru-RU" sz="1800" dirty="0" smtClean="0"/>
              <a:t>Внести в Стандарт (раздел 6)</a:t>
            </a:r>
            <a:r>
              <a:rPr lang="ru-RU" sz="1800" b="1" dirty="0" smtClean="0"/>
              <a:t> </a:t>
            </a:r>
            <a:r>
              <a:rPr lang="ru-RU" sz="1800" dirty="0" smtClean="0"/>
              <a:t>«Запись к специалистам можем производить следующим образом: через регистратуру, по телефону, по интернету, по </a:t>
            </a:r>
            <a:r>
              <a:rPr lang="ru-RU" sz="1800" dirty="0" err="1" smtClean="0"/>
              <a:t>инфомату</a:t>
            </a:r>
            <a:r>
              <a:rPr lang="ru-RU" sz="1800" dirty="0" smtClean="0"/>
              <a:t>.</a:t>
            </a:r>
            <a:endParaRPr lang="ru-RU" sz="1800" dirty="0" smtClean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886284"/>
            <a:ext cx="885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Общероссийское общественное Движение «Гражданское достоинство»            Мероприятие проводится  за счет средств  гранта  (№ 137/2015/3)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91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638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effectLst/>
              </a:rPr>
              <a:t>Рекомендации</a:t>
            </a:r>
            <a:endParaRPr lang="ru-RU" sz="2400" b="1" dirty="0">
              <a:effectLst/>
            </a:endParaRP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785800"/>
            <a:ext cx="8229600" cy="3402806"/>
          </a:xfrm>
        </p:spPr>
        <p:txBody>
          <a:bodyPr/>
          <a:lstStyle/>
          <a:p>
            <a:pPr>
              <a:buSzPct val="100000"/>
              <a:buFont typeface="+mj-lt"/>
              <a:buAutoNum type="arabicPeriod" startAt="5"/>
            </a:pPr>
            <a:r>
              <a:rPr lang="ru-RU" sz="1800" dirty="0" smtClean="0"/>
              <a:t>Для оценки эффективности деятельности руководителей учреждений рекомендуем МЗ УО разработать  и ввести в практику «Методику расчета критериев …» и «Целевые показатели критериев »</a:t>
            </a:r>
          </a:p>
          <a:p>
            <a:pPr>
              <a:buSzPct val="100000"/>
              <a:buFont typeface="+mj-lt"/>
              <a:buAutoNum type="arabicPeriod" startAt="5"/>
            </a:pPr>
            <a:r>
              <a:rPr lang="ru-RU" sz="1800" dirty="0" smtClean="0"/>
              <a:t>Дополнить информацию на информационном стенде: Положения из «Стандарта детских поликлиник Ульяновской области», сведения об Общественном совете. Поставить ящик для обращения граждан по вопросам коррупции.</a:t>
            </a:r>
          </a:p>
          <a:p>
            <a:pPr>
              <a:buSzPct val="100000"/>
              <a:buFont typeface="+mj-lt"/>
              <a:buAutoNum type="arabicPeriod" startAt="5"/>
            </a:pPr>
            <a:r>
              <a:rPr lang="ru-RU" sz="1800" dirty="0" smtClean="0"/>
              <a:t>Министерству здравоохранения Ульяновской области рекомендовать внести изменения и дополнения в Стандарт детских поликлиник согласно проведенной общественной экспертизе членов общественных структур при региональных органах власти.</a:t>
            </a:r>
            <a:endParaRPr lang="ru-RU" sz="1800" dirty="0" smtClean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886284"/>
            <a:ext cx="885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Общероссийское общественное Движение «Гражданское достоинство»            Мероприятие проводится  за счет средств  гранта  (№ 137/2015/3)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91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3453610"/>
            <a:ext cx="8640960" cy="140415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425034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638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effectLst/>
              </a:rPr>
              <a:t>Актуальность темы</a:t>
            </a:r>
            <a:endParaRPr lang="ru-RU" sz="2400" b="1" dirty="0">
              <a:effectLst/>
            </a:endParaRP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3402806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2000" dirty="0" smtClean="0"/>
              <a:t>Распоряжение МЗ УО от 24.05.2016  № 1210-р   о внедрении «Ульяновского Стандарта поликлиник»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2000" dirty="0" smtClean="0"/>
              <a:t>Пилот для внедрения - ГУЗ «Детская городская клиническая  больница г.Ульяновска» (Р.А. </a:t>
            </a:r>
            <a:r>
              <a:rPr lang="ru-RU" sz="2000" dirty="0" err="1" smtClean="0"/>
              <a:t>Абдуллов</a:t>
            </a:r>
            <a:r>
              <a:rPr lang="ru-RU" sz="2000" dirty="0" smtClean="0"/>
              <a:t>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2000" dirty="0" smtClean="0"/>
              <a:t>Цель внедрения Стандарта - повышение качества  оказываемой детям  медицинской помощи в амбулаторных условиях, подведомственными Министерству здравоохранения Ульяновской области.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4886284"/>
            <a:ext cx="885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Общероссийское общественное Движение «Гражданское достоинство»            Мероприятие проводится  за счет средств  гранта  (№ 137/2015/3)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91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638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effectLst/>
              </a:rPr>
              <a:t>Цель  ОЭ</a:t>
            </a:r>
            <a:endParaRPr lang="ru-RU" sz="2400" b="1" dirty="0">
              <a:effectLst/>
            </a:endParaRP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340280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ru-RU" dirty="0" smtClean="0">
                <a:solidFill>
                  <a:srgbClr val="333399"/>
                </a:solidFill>
              </a:rPr>
              <a:t>Общественную экспертизу «Стандарта детских поликлиник Ульяновской области» (далее Стандарта)  провели по причине актуальности </a:t>
            </a:r>
            <a:r>
              <a:rPr lang="ru-RU" dirty="0" smtClean="0">
                <a:solidFill>
                  <a:srgbClr val="333399"/>
                </a:solidFill>
              </a:rPr>
              <a:t>темы и с учетом интересов пациентов.</a:t>
            </a:r>
            <a:endParaRPr lang="ru-RU" dirty="0" smtClean="0">
              <a:solidFill>
                <a:srgbClr val="333399"/>
              </a:solidFill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333399"/>
                </a:solidFill>
              </a:rPr>
              <a:t>Создание условий для внедрения полученного опыта на соблюдение прав граждан в работу общественных структур при органах власти Ульяновской области в сфере здравоохранения.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4886284"/>
            <a:ext cx="885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Общероссийское общественное Движение «Гражданское достоинство»            Мероприятие проводится  за счет средств  гранта  (№ 137/2015/3)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91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638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effectLst/>
              </a:rPr>
              <a:t>Задачи  ОЭ</a:t>
            </a:r>
            <a:endParaRPr lang="ru-RU" sz="2400" b="1" dirty="0">
              <a:effectLst/>
            </a:endParaRP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3402806"/>
          </a:xfrm>
        </p:spPr>
        <p:txBody>
          <a:bodyPr/>
          <a:lstStyle/>
          <a:p>
            <a:pPr marL="4572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333399"/>
                </a:solidFill>
              </a:rPr>
              <a:t>Подготовка коллективного экспертного заключения Стандарта регламентирующих деятельность детских поликлиник при Министерстве здравоохранения Ульяновской области.</a:t>
            </a: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333399"/>
                </a:solidFill>
              </a:rPr>
              <a:t>Повышение экспертной компетентности участников проекта.</a:t>
            </a: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333399"/>
                </a:solidFill>
              </a:rPr>
              <a:t>Использование подготовленных экспертных заключений и рекомендаций  для совершенствования Стандарта, регламентирующего деятельность  детских поликлиник Ульяновской области.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886284"/>
            <a:ext cx="885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Общероссийское общественное Движение «Гражданское достоинство»            Мероприятие проводится  за счет средств  гранта  (№ 137/2015/3)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9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638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effectLst/>
              </a:rPr>
              <a:t>Критерии проведения экспертизы</a:t>
            </a:r>
            <a:endParaRPr lang="ru-RU" sz="2400" b="1" dirty="0">
              <a:effectLst/>
            </a:endParaRP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3402806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2000" dirty="0" smtClean="0"/>
              <a:t>Учет интересов пациентов в Стандарте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2000" dirty="0" smtClean="0"/>
              <a:t>Соответствие Стандарта требованиям нормативных и программных документов, а также лучшим практикам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2000" dirty="0" smtClean="0"/>
              <a:t>Полнота и понятность документа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2000" dirty="0" smtClean="0"/>
              <a:t>Непротиворечивость документа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2000" dirty="0" smtClean="0"/>
              <a:t>Реалистичность документа</a:t>
            </a:r>
            <a:endParaRPr lang="ru-RU" sz="2000" dirty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886284"/>
            <a:ext cx="885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Общероссийское общественное Движение «Гражданское достоинство»            Мероприятие проводится  за счет средств  гранта  (№ 137/2015/3)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9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638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effectLst/>
              </a:rPr>
              <a:t>Результаты экспертизы</a:t>
            </a:r>
            <a:endParaRPr lang="ru-RU" sz="2400" b="1" dirty="0">
              <a:effectLst/>
            </a:endParaRP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642924"/>
            <a:ext cx="8229600" cy="407196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Предложения по изменению-дополнению статьи-пункта:</a:t>
            </a:r>
          </a:p>
          <a:p>
            <a:pPr>
              <a:buNone/>
            </a:pPr>
            <a:r>
              <a:rPr lang="ru-RU" sz="2000" b="1" dirty="0" smtClean="0"/>
              <a:t>1. Учет интересов пациентов в Стандарте</a:t>
            </a:r>
            <a:endParaRPr lang="ru-RU" sz="2000" dirty="0" smtClean="0"/>
          </a:p>
          <a:p>
            <a:r>
              <a:rPr lang="ru-RU" sz="1800" dirty="0" smtClean="0"/>
              <a:t>Добавить в раздел 1 «Целью внедрения Стандарта является обеспечение  приоритета интересов пациента при оказании медицинской помощи детскому населению Ульяновской области.»</a:t>
            </a:r>
          </a:p>
          <a:p>
            <a:r>
              <a:rPr lang="ru-RU" sz="1800" dirty="0" smtClean="0"/>
              <a:t>Добавить в раздел 1 «Прием к врачу осуществлять строго по времени записи к врачу из норматива приема у врача приказа Минздрава РФ от 2.07.2015г. №290н (врач-педиатр-15 минут)»</a:t>
            </a:r>
          </a:p>
          <a:p>
            <a:r>
              <a:rPr lang="ru-RU" sz="1800" dirty="0" smtClean="0"/>
              <a:t>Добавить в раздел 3 «Оптимальные размеры шрифта: основной текст - 12 пунктов, служебная  информация – 10 пунктов»</a:t>
            </a:r>
            <a:endParaRPr lang="ru-RU" sz="1800" dirty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886284"/>
            <a:ext cx="885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Общероссийское общественное Движение «Гражданское достоинство»            Мероприятие проводится  за счет средств  гранта  (№ 137/2015/3)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9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638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effectLst/>
              </a:rPr>
              <a:t>Результаты экспертизы</a:t>
            </a:r>
            <a:endParaRPr lang="ru-RU" sz="2400" b="1" dirty="0">
              <a:effectLst/>
            </a:endParaRP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643338"/>
          </a:xfrm>
        </p:spPr>
        <p:txBody>
          <a:bodyPr/>
          <a:lstStyle/>
          <a:p>
            <a:r>
              <a:rPr lang="ru-RU" sz="1800" dirty="0" smtClean="0"/>
              <a:t>Согласно с ГОСТ Р</a:t>
            </a:r>
            <a:r>
              <a:rPr lang="en-US" sz="1800" dirty="0" smtClean="0"/>
              <a:t> </a:t>
            </a:r>
            <a:r>
              <a:rPr lang="ru-RU" sz="1800" dirty="0" smtClean="0"/>
              <a:t>52875-2007 дополнить п.7: «Для слабовидящих пациентов на первой и последней ступенях лестничного марша наносят сигнальные полосы желтого цвета  материалом, образующим шероховатое, нескользкое покрытие… На прозрачных полотнах дверей следует предусматривать яркую контрастную (желтого цвета) маркировку… согласно СП 59.13330.2012 п.5.1.5. </a:t>
            </a:r>
          </a:p>
          <a:p>
            <a:r>
              <a:rPr lang="ru-RU" sz="1800" dirty="0" smtClean="0"/>
              <a:t>Добавить в раздел 6 «Запись к специалистам можем производить следующим образом: через регистратуру, по телефону, по интернету, по </a:t>
            </a:r>
            <a:r>
              <a:rPr lang="ru-RU" sz="1800" dirty="0" err="1" smtClean="0"/>
              <a:t>инфомату</a:t>
            </a:r>
            <a:r>
              <a:rPr lang="ru-RU" sz="1800" dirty="0" smtClean="0"/>
              <a:t>»</a:t>
            </a:r>
            <a:endParaRPr lang="ru-RU" sz="1800" dirty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886284"/>
            <a:ext cx="885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Общероссийское общественное Движение «Гражданское достоинство»            Мероприятие проводится  за счет средств  гранта  (№ 137/2015/3)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9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638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effectLst/>
              </a:rPr>
              <a:t>Результаты экспертизы</a:t>
            </a:r>
            <a:endParaRPr lang="ru-RU" sz="2400" b="1" dirty="0">
              <a:effectLst/>
            </a:endParaRP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714362"/>
            <a:ext cx="8229600" cy="371477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3. Полнота и понятность документа</a:t>
            </a:r>
            <a:endParaRPr lang="ru-RU" sz="2000" dirty="0" smtClean="0"/>
          </a:p>
          <a:p>
            <a:r>
              <a:rPr lang="ru-RU" sz="1800" dirty="0" smtClean="0"/>
              <a:t>(№ 9, 10) Дополнить в раздел 6 оснащения кабинетов оборудованием согласно Приложения №6 к Порядку оказания педиатрической помощи Министерства здравоохранения и социального развития Российской федерации от 16 апреля 2012 г. №366н  </a:t>
            </a:r>
          </a:p>
          <a:p>
            <a:r>
              <a:rPr lang="ru-RU" sz="1800" dirty="0" smtClean="0"/>
              <a:t>(№12) «Для определения достаточности количества урн, скамей и диванов» добавить в раздел 4 критерии по Нормативам, разработанными и принятыми Министерством здравоохранения Ульяновской области.</a:t>
            </a:r>
          </a:p>
          <a:p>
            <a:r>
              <a:rPr lang="ru-RU" sz="1800" dirty="0" smtClean="0"/>
              <a:t>(№13) Стандарт структурировать по разделам: цель, задачи… (документ предполагает комплексный характер требований, регулирующих все его важные аспекты)</a:t>
            </a:r>
            <a:endParaRPr lang="ru-RU" sz="1800" dirty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886284"/>
            <a:ext cx="885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Общероссийское общественное Движение «Гражданское достоинство»            Мероприятие проводится  за счет средств  гранта  (№ 137/2015/3)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9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638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effectLst/>
              </a:rPr>
              <a:t>Результаты экспертизы</a:t>
            </a:r>
            <a:endParaRPr lang="ru-RU" sz="2400" b="1" dirty="0">
              <a:effectLst/>
            </a:endParaRP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928676"/>
            <a:ext cx="8229600" cy="250033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5. Реалистичность документа</a:t>
            </a:r>
            <a:endParaRPr lang="ru-RU" sz="2000" dirty="0" smtClean="0"/>
          </a:p>
          <a:p>
            <a:r>
              <a:rPr lang="ru-RU" sz="1800" dirty="0" smtClean="0"/>
              <a:t>(№18)</a:t>
            </a:r>
            <a:r>
              <a:rPr lang="ru-RU" sz="1800" b="1" dirty="0" smtClean="0"/>
              <a:t> </a:t>
            </a:r>
            <a:r>
              <a:rPr lang="ru-RU" sz="1800" dirty="0" smtClean="0"/>
              <a:t>Включить методику оценки соблюдения Стандарта (дополнение) для руководителей учреждений.</a:t>
            </a:r>
          </a:p>
          <a:p>
            <a:r>
              <a:rPr lang="ru-RU" sz="1800" dirty="0" smtClean="0"/>
              <a:t>(№20) Добавить в раздел 6 на стенд с информацией  Положение о Стандарте, об Общественном совете. Поставить ящик для обращения граждан по вопросам коррупции.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4886284"/>
            <a:ext cx="885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Общероссийское общественное Движение «Гражданское достоинство»            Мероприятие проводится  за счет средств  гранта  (№ 137/2015/3)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9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-Берли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ОООИБРС-шаблон презентации 16х9</Template>
  <TotalTime>399</TotalTime>
  <Words>873</Words>
  <Application>Microsoft Office PowerPoint</Application>
  <PresentationFormat>Экран (16:9)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Шаблон-Берлин</vt:lpstr>
      <vt:lpstr>Специальное оформление</vt:lpstr>
      <vt:lpstr>«Общественная экспертиза НПА и обращений граждан как инструмент защиты прав пациентов и инвалидов в системе регионального управления здравоохранением и социальной защитой»</vt:lpstr>
      <vt:lpstr>Актуальность темы</vt:lpstr>
      <vt:lpstr>Цель  ОЭ</vt:lpstr>
      <vt:lpstr>Задачи  ОЭ</vt:lpstr>
      <vt:lpstr>Критерии проведения экспертизы</vt:lpstr>
      <vt:lpstr>Результаты экспертизы</vt:lpstr>
      <vt:lpstr>Результаты экспертизы</vt:lpstr>
      <vt:lpstr>Результаты экспертизы</vt:lpstr>
      <vt:lpstr>Результаты экспертизы</vt:lpstr>
      <vt:lpstr>Выводы</vt:lpstr>
      <vt:lpstr>Рекомендации</vt:lpstr>
      <vt:lpstr>Рекомендации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Перелыгина</dc:creator>
  <cp:lastModifiedBy>Admin</cp:lastModifiedBy>
  <cp:revision>26</cp:revision>
  <dcterms:created xsi:type="dcterms:W3CDTF">2016-04-05T20:04:22Z</dcterms:created>
  <dcterms:modified xsi:type="dcterms:W3CDTF">2016-09-19T12:55:29Z</dcterms:modified>
</cp:coreProperties>
</file>