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64" autoAdjust="0"/>
    <p:restoredTop sz="94660"/>
  </p:normalViewPr>
  <p:slideViewPr>
    <p:cSldViewPr>
      <p:cViewPr>
        <p:scale>
          <a:sx n="60" d="100"/>
          <a:sy n="60" d="100"/>
        </p:scale>
        <p:origin x="-2500" y="-83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9A72D7F-CBD6-472A-96F6-CA71942E3B50}" type="datetimeFigureOut">
              <a:rPr lang="ru-RU" smtClean="0"/>
              <a:pPr/>
              <a:t>25.03.2016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F3C216-C1FD-4DD7-AF52-F547AA0F3F2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9A72D7F-CBD6-472A-96F6-CA71942E3B50}" type="datetimeFigureOut">
              <a:rPr lang="ru-RU" smtClean="0"/>
              <a:pPr/>
              <a:t>25.03.2016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F3C216-C1FD-4DD7-AF52-F547AA0F3F2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9A72D7F-CBD6-472A-96F6-CA71942E3B50}" type="datetimeFigureOut">
              <a:rPr lang="ru-RU" smtClean="0"/>
              <a:pPr/>
              <a:t>25.03.2016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F3C216-C1FD-4DD7-AF52-F547AA0F3F2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9A72D7F-CBD6-472A-96F6-CA71942E3B50}" type="datetimeFigureOut">
              <a:rPr lang="ru-RU" smtClean="0"/>
              <a:pPr/>
              <a:t>25.03.2016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F3C216-C1FD-4DD7-AF52-F547AA0F3F2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9A72D7F-CBD6-472A-96F6-CA71942E3B50}" type="datetimeFigureOut">
              <a:rPr lang="ru-RU" smtClean="0"/>
              <a:pPr/>
              <a:t>25.03.2016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F3C216-C1FD-4DD7-AF52-F547AA0F3F2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9A72D7F-CBD6-472A-96F6-CA71942E3B50}" type="datetimeFigureOut">
              <a:rPr lang="ru-RU" smtClean="0"/>
              <a:pPr/>
              <a:t>25.03.2016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F3C216-C1FD-4DD7-AF52-F547AA0F3F2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9A72D7F-CBD6-472A-96F6-CA71942E3B50}" type="datetimeFigureOut">
              <a:rPr lang="ru-RU" smtClean="0"/>
              <a:pPr/>
              <a:t>25.03.2016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0F3C216-C1FD-4DD7-AF52-F547AA0F3F2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9A72D7F-CBD6-472A-96F6-CA71942E3B50}" type="datetimeFigureOut">
              <a:rPr lang="ru-RU" smtClean="0"/>
              <a:pPr/>
              <a:t>25.03.2016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0F3C216-C1FD-4DD7-AF52-F547AA0F3F2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9A72D7F-CBD6-472A-96F6-CA71942E3B50}" type="datetimeFigureOut">
              <a:rPr lang="ru-RU" smtClean="0"/>
              <a:pPr/>
              <a:t>25.03.2016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0F3C216-C1FD-4DD7-AF52-F547AA0F3F2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9A72D7F-CBD6-472A-96F6-CA71942E3B50}" type="datetimeFigureOut">
              <a:rPr lang="ru-RU" smtClean="0"/>
              <a:pPr/>
              <a:t>25.03.2016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F3C216-C1FD-4DD7-AF52-F547AA0F3F2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9A72D7F-CBD6-472A-96F6-CA71942E3B50}" type="datetimeFigureOut">
              <a:rPr lang="ru-RU" smtClean="0"/>
              <a:pPr/>
              <a:t>25.03.2016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F3C216-C1FD-4DD7-AF52-F547AA0F3F2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A72D7F-CBD6-472A-96F6-CA71942E3B50}" type="datetimeFigureOut">
              <a:rPr lang="ru-RU" smtClean="0"/>
              <a:pPr/>
              <a:t>25.03.2016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F3C216-C1FD-4DD7-AF52-F547AA0F3F2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2130425"/>
            <a:ext cx="8429684" cy="1470025"/>
          </a:xfrm>
        </p:spPr>
        <p:txBody>
          <a:bodyPr>
            <a:normAutofit/>
          </a:bodyPr>
          <a:lstStyle/>
          <a:p>
            <a:r>
              <a:rPr lang="ru-RU" sz="2000" dirty="0" smtClean="0">
                <a:solidFill>
                  <a:srgbClr val="255443"/>
                </a:solidFill>
                <a:effectLst>
                  <a:outerShdw blurRad="38100" dist="38100" dir="2700000" algn="tl">
                    <a:srgbClr val="000000">
                      <a:alpha val="43137"/>
                    </a:srgbClr>
                  </a:outerShdw>
                </a:effectLst>
                <a:latin typeface="Franklin Gothic Heavy" pitchFamily="34" charset="0"/>
              </a:rPr>
              <a:t>Распространение модели семейной социальной реабилитации больных неврологическими заболеваниями и организация ресурсной поддержки пациентских НКО</a:t>
            </a:r>
            <a:endParaRPr lang="ru-RU" sz="2000" dirty="0">
              <a:solidFill>
                <a:srgbClr val="255443"/>
              </a:solidFill>
              <a:effectLst>
                <a:outerShdw blurRad="38100" dist="38100" dir="2700000" algn="tl">
                  <a:srgbClr val="000000">
                    <a:alpha val="43137"/>
                  </a:srgbClr>
                </a:outerShdw>
              </a:effectLst>
              <a:latin typeface="Franklin Gothic Heavy" pitchFamily="34" charset="0"/>
            </a:endParaRPr>
          </a:p>
        </p:txBody>
      </p:sp>
      <p:sp>
        <p:nvSpPr>
          <p:cNvPr id="3" name="Подзаголовок 2"/>
          <p:cNvSpPr>
            <a:spLocks noGrp="1"/>
          </p:cNvSpPr>
          <p:nvPr>
            <p:ph type="subTitle" idx="1"/>
          </p:nvPr>
        </p:nvSpPr>
        <p:spPr>
          <a:xfrm>
            <a:off x="2357422" y="3714752"/>
            <a:ext cx="6400800" cy="1071570"/>
          </a:xfrm>
        </p:spPr>
        <p:txBody>
          <a:bodyPr>
            <a:normAutofit/>
          </a:bodyPr>
          <a:lstStyle/>
          <a:p>
            <a:pPr algn="l"/>
            <a:r>
              <a:rPr lang="ru-RU" sz="1400" b="1" dirty="0" smtClean="0">
                <a:solidFill>
                  <a:schemeClr val="bg1"/>
                </a:solidFill>
                <a:latin typeface="Franklin Gothic Book" pitchFamily="34" charset="0"/>
              </a:rPr>
              <a:t>Программа Общероссийской общественной организации инвалидов больных рассеянным склерозом, осуществленная на средства субсидии, предоставленной Министерством экономического развития Российской Федерации  на основании Соглашения № С-823-ОФ/Д19 от 11.12.13.</a:t>
            </a:r>
            <a:endParaRPr lang="ru-RU" sz="1400" b="1" dirty="0">
              <a:solidFill>
                <a:schemeClr val="bg1"/>
              </a:solidFill>
              <a:latin typeface="Franklin Gothic Book" pitchFamily="34" charset="0"/>
            </a:endParaRPr>
          </a:p>
        </p:txBody>
      </p:sp>
      <p:sp>
        <p:nvSpPr>
          <p:cNvPr id="4" name="Заголовок 1"/>
          <p:cNvSpPr txBox="1">
            <a:spLocks/>
          </p:cNvSpPr>
          <p:nvPr/>
        </p:nvSpPr>
        <p:spPr>
          <a:xfrm>
            <a:off x="2928926" y="6072206"/>
            <a:ext cx="3071834" cy="42862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000" b="0" i="0" u="none" strike="noStrike" kern="1200" cap="none" spc="0" normalizeH="0" baseline="0" noProof="0" dirty="0" smtClean="0">
                <a:ln>
                  <a:noFill/>
                </a:ln>
                <a:solidFill>
                  <a:srgbClr val="255443"/>
                </a:solidFill>
                <a:effectLst>
                  <a:outerShdw blurRad="38100" dist="38100" dir="2700000" algn="tl">
                    <a:srgbClr val="000000">
                      <a:alpha val="43137"/>
                    </a:srgbClr>
                  </a:outerShdw>
                </a:effectLst>
                <a:uLnTx/>
                <a:uFillTx/>
                <a:latin typeface="Franklin Gothic Heavy" pitchFamily="34" charset="0"/>
                <a:ea typeface="+mj-ea"/>
                <a:cs typeface="+mj-cs"/>
              </a:rPr>
              <a:t>Москва, </a:t>
            </a:r>
            <a:r>
              <a:rPr kumimoji="0" lang="ru-RU" sz="2000" b="0" i="0" u="none" strike="noStrike" kern="1200" cap="none" spc="0" normalizeH="0" noProof="0" dirty="0" smtClean="0">
                <a:ln>
                  <a:noFill/>
                </a:ln>
                <a:solidFill>
                  <a:srgbClr val="255443"/>
                </a:solidFill>
                <a:effectLst>
                  <a:outerShdw blurRad="38100" dist="38100" dir="2700000" algn="tl">
                    <a:srgbClr val="000000">
                      <a:alpha val="43137"/>
                    </a:srgbClr>
                  </a:outerShdw>
                </a:effectLst>
                <a:uLnTx/>
                <a:uFillTx/>
                <a:latin typeface="Franklin Gothic Heavy" pitchFamily="34" charset="0"/>
                <a:ea typeface="+mj-ea"/>
                <a:cs typeface="+mj-cs"/>
              </a:rPr>
              <a:t> 2015</a:t>
            </a:r>
            <a:endParaRPr kumimoji="0" lang="ru-RU" sz="2000" b="0" i="0" u="none" strike="noStrike" kern="1200" cap="none" spc="0" normalizeH="0" baseline="0" noProof="0" dirty="0">
              <a:ln>
                <a:noFill/>
              </a:ln>
              <a:solidFill>
                <a:srgbClr val="255443"/>
              </a:solidFill>
              <a:effectLst>
                <a:outerShdw blurRad="38100" dist="38100" dir="2700000" algn="tl">
                  <a:srgbClr val="000000">
                    <a:alpha val="43137"/>
                  </a:srgbClr>
                </a:outerShdw>
              </a:effectLst>
              <a:uLnTx/>
              <a:uFillTx/>
              <a:latin typeface="Franklin Gothic Heavy" pitchFamily="34" charset="0"/>
              <a:ea typeface="+mj-ea"/>
              <a:cs typeface="+mj-cs"/>
            </a:endParaRPr>
          </a:p>
        </p:txBody>
      </p:sp>
      <p:sp>
        <p:nvSpPr>
          <p:cNvPr id="5" name="Заголовок 1"/>
          <p:cNvSpPr txBox="1">
            <a:spLocks/>
          </p:cNvSpPr>
          <p:nvPr/>
        </p:nvSpPr>
        <p:spPr>
          <a:xfrm>
            <a:off x="2214546" y="500042"/>
            <a:ext cx="4786346" cy="428627"/>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ru-RU" sz="2000" dirty="0" smtClean="0">
                <a:solidFill>
                  <a:srgbClr val="255443"/>
                </a:solidFill>
                <a:effectLst>
                  <a:outerShdw blurRad="38100" dist="38100" dir="2700000" algn="tl">
                    <a:srgbClr val="000000">
                      <a:alpha val="43137"/>
                    </a:srgbClr>
                  </a:outerShdw>
                </a:effectLst>
                <a:latin typeface="Franklin Gothic Heavy" pitchFamily="34" charset="0"/>
                <a:ea typeface="+mj-ea"/>
                <a:cs typeface="+mj-cs"/>
              </a:rPr>
              <a:t>Отчет о реализации программы</a:t>
            </a:r>
            <a:endParaRPr lang="ru-RU" sz="2000" dirty="0">
              <a:solidFill>
                <a:srgbClr val="255443"/>
              </a:solidFill>
              <a:effectLst>
                <a:outerShdw blurRad="38100" dist="38100" dir="2700000" algn="tl">
                  <a:srgbClr val="000000">
                    <a:alpha val="43137"/>
                  </a:srgbClr>
                </a:outerShdw>
              </a:effectLst>
              <a:latin typeface="Franklin Gothic Heavy" pitchFamily="34" charset="0"/>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lok.png"/>
          <p:cNvPicPr>
            <a:picLocks noChangeAspect="1"/>
          </p:cNvPicPr>
          <p:nvPr/>
        </p:nvPicPr>
        <p:blipFill>
          <a:blip r:embed="rId2" cstate="print"/>
          <a:stretch>
            <a:fillRect/>
          </a:stretch>
        </p:blipFill>
        <p:spPr>
          <a:xfrm>
            <a:off x="785786" y="500042"/>
            <a:ext cx="6072230" cy="642941"/>
          </a:xfrm>
          <a:prstGeom prst="rect">
            <a:avLst/>
          </a:prstGeom>
        </p:spPr>
      </p:pic>
      <p:sp>
        <p:nvSpPr>
          <p:cNvPr id="6" name="Заголовок 1"/>
          <p:cNvSpPr txBox="1">
            <a:spLocks/>
          </p:cNvSpPr>
          <p:nvPr/>
        </p:nvSpPr>
        <p:spPr>
          <a:xfrm>
            <a:off x="1019333" y="500042"/>
            <a:ext cx="5293740" cy="571504"/>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0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Итоги и значимые результаты</a:t>
            </a:r>
            <a:endParaRPr kumimoji="0" lang="ru-RU" sz="30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sp>
        <p:nvSpPr>
          <p:cNvPr id="17409" name="Rectangle 1"/>
          <p:cNvSpPr>
            <a:spLocks noChangeArrowheads="1"/>
          </p:cNvSpPr>
          <p:nvPr/>
        </p:nvSpPr>
        <p:spPr bwMode="auto">
          <a:xfrm>
            <a:off x="1142976" y="1500174"/>
            <a:ext cx="7643866" cy="48628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900"/>
              </a:spcAft>
              <a:buClrTx/>
              <a:buSzTx/>
              <a:buFontTx/>
              <a:buNone/>
              <a:tabLst/>
            </a:pPr>
            <a:r>
              <a:rPr kumimoji="0" lang="ru-RU" sz="2000" b="1" i="0" u="none" strike="noStrike" cap="none" normalizeH="0" baseline="0" dirty="0" smtClean="0">
                <a:ln>
                  <a:noFill/>
                </a:ln>
                <a:solidFill>
                  <a:schemeClr val="tx1"/>
                </a:solidFill>
                <a:effectLst/>
                <a:latin typeface="+mj-lt"/>
                <a:ea typeface="Times New Roman" pitchFamily="18" charset="0"/>
              </a:rPr>
              <a:t>Непосредственные</a:t>
            </a:r>
            <a:r>
              <a:rPr kumimoji="0" lang="ru-RU" sz="2000" b="1" i="0" u="none" strike="noStrike" cap="none" normalizeH="0" dirty="0" smtClean="0">
                <a:ln>
                  <a:noFill/>
                </a:ln>
                <a:solidFill>
                  <a:schemeClr val="tx1"/>
                </a:solidFill>
                <a:effectLst/>
                <a:latin typeface="+mj-lt"/>
                <a:ea typeface="Times New Roman" pitchFamily="18" charset="0"/>
              </a:rPr>
              <a:t> </a:t>
            </a:r>
            <a:r>
              <a:rPr kumimoji="0" lang="ru-RU" sz="2000" b="1" i="0" u="none" strike="noStrike" cap="none" normalizeH="0" baseline="0" dirty="0" smtClean="0">
                <a:ln>
                  <a:noFill/>
                </a:ln>
                <a:solidFill>
                  <a:schemeClr val="tx1"/>
                </a:solidFill>
                <a:effectLst/>
                <a:latin typeface="+mj-lt"/>
                <a:ea typeface="Times New Roman" pitchFamily="18" charset="0"/>
              </a:rPr>
              <a:t>результаты</a:t>
            </a:r>
            <a:r>
              <a:rPr kumimoji="0" lang="ru-RU" sz="2000" b="1" i="0" u="none" strike="noStrike" cap="none" normalizeH="0" dirty="0" smtClean="0">
                <a:ln>
                  <a:noFill/>
                </a:ln>
                <a:solidFill>
                  <a:schemeClr val="tx1"/>
                </a:solidFill>
                <a:effectLst/>
                <a:latin typeface="+mj-lt"/>
                <a:ea typeface="Times New Roman" pitchFamily="18" charset="0"/>
              </a:rPr>
              <a:t> программы </a:t>
            </a:r>
            <a:r>
              <a:rPr kumimoji="0" lang="ru-RU" sz="2000" b="1" i="0" u="none" strike="noStrike" cap="none" normalizeH="0" baseline="0" dirty="0" smtClean="0">
                <a:ln>
                  <a:noFill/>
                </a:ln>
                <a:solidFill>
                  <a:schemeClr val="tx1"/>
                </a:solidFill>
                <a:effectLst/>
                <a:latin typeface="+mj-lt"/>
                <a:ea typeface="Times New Roman" pitchFamily="18" charset="0"/>
              </a:rPr>
              <a:t>: </a:t>
            </a:r>
            <a:endParaRPr kumimoji="0" lang="ru-RU" sz="2000" b="0" i="0" u="none" strike="noStrike" cap="none" normalizeH="0" baseline="0" dirty="0" smtClean="0">
              <a:ln>
                <a:noFill/>
              </a:ln>
              <a:solidFill>
                <a:schemeClr val="tx1"/>
              </a:solidFill>
              <a:effectLst/>
              <a:latin typeface="+mj-lt"/>
            </a:endParaRPr>
          </a:p>
          <a:p>
            <a:pPr eaLnBrk="0" fontAlgn="base" hangingPunct="0">
              <a:spcBef>
                <a:spcPct val="0"/>
              </a:spcBef>
              <a:spcAft>
                <a:spcPts val="900"/>
              </a:spcAft>
            </a:pPr>
            <a:r>
              <a:rPr lang="ru-RU" sz="1500" dirty="0" smtClean="0">
                <a:latin typeface="+mj-lt"/>
                <a:ea typeface="Times New Roman" pitchFamily="18" charset="0"/>
              </a:rPr>
              <a:t>Одним из примеров результатов программы является работа Центра семейной реабилитации в Самаре.  </a:t>
            </a:r>
            <a:endParaRPr lang="ru-RU" sz="1500" dirty="0" smtClean="0">
              <a:latin typeface="+mj-lt"/>
              <a:ea typeface="Times New Roman" pitchFamily="18" charset="0"/>
            </a:endParaRPr>
          </a:p>
          <a:p>
            <a:pPr eaLnBrk="0" fontAlgn="base" hangingPunct="0">
              <a:spcBef>
                <a:spcPct val="0"/>
              </a:spcBef>
              <a:spcAft>
                <a:spcPts val="900"/>
              </a:spcAft>
            </a:pPr>
            <a:r>
              <a:rPr lang="ru-RU" sz="1500" dirty="0" smtClean="0">
                <a:latin typeface="+mj-lt"/>
                <a:ea typeface="Times New Roman" pitchFamily="18" charset="0"/>
              </a:rPr>
              <a:t>Центр </a:t>
            </a:r>
            <a:r>
              <a:rPr lang="ru-RU" sz="1500" dirty="0" smtClean="0">
                <a:latin typeface="+mj-lt"/>
                <a:ea typeface="Times New Roman" pitchFamily="18" charset="0"/>
              </a:rPr>
              <a:t>является точкой развития работы НКО пациентов. Здесь базируются основные службы организации, ведется проектирование и координация деятельности. Ведется представительское и рабочее взаимодействие с социальными партнерами. </a:t>
            </a:r>
            <a:br>
              <a:rPr lang="ru-RU" sz="1500" dirty="0" smtClean="0">
                <a:latin typeface="+mj-lt"/>
                <a:ea typeface="Times New Roman" pitchFamily="18" charset="0"/>
              </a:rPr>
            </a:br>
            <a:r>
              <a:rPr lang="ru-RU" sz="1500" dirty="0" smtClean="0">
                <a:latin typeface="+mj-lt"/>
                <a:ea typeface="Times New Roman" pitchFamily="18" charset="0"/>
              </a:rPr>
              <a:t>Организация работы с семьями включает прием семей психологом, организацию клуба семейной взаимопомощи, комплексную обучающую консультационную, мотивационную, организационную работу с родственниками, детские спортивные и туристические секции, организацию личностного развития и реабилитации, содействие пациентам во взаимодействии с системой здравоохранения, консультирование, вовлечение семей в работу НКО, в добровольческую деятельность, в текущую работу, организацию посещения семей на дому службами центра. </a:t>
            </a:r>
          </a:p>
          <a:p>
            <a:pPr eaLnBrk="0" fontAlgn="base" hangingPunct="0">
              <a:spcBef>
                <a:spcPct val="0"/>
              </a:spcBef>
              <a:spcAft>
                <a:spcPts val="900"/>
              </a:spcAft>
            </a:pPr>
            <a:r>
              <a:rPr lang="ru-RU" sz="1500" dirty="0" smtClean="0">
                <a:latin typeface="+mj-lt"/>
                <a:ea typeface="Times New Roman" pitchFamily="18" charset="0"/>
              </a:rPr>
              <a:t>За период реализации программы в центре было проведено более 40 школ пациентов, 40 психологических тренингов, 480 групповых занятий, 30 тематических семинаров, 30 тематических анимационных мероприятий, дано более 600 консультаций. Работа центра освещена более чем в 40 публикациях традиционных СМИ. Сотрудники более 25 раз  становились номинантами, дипломантами, лауреатами и победителями различных региональных и общероссийских конкурсов.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lok.png"/>
          <p:cNvPicPr>
            <a:picLocks noChangeAspect="1"/>
          </p:cNvPicPr>
          <p:nvPr/>
        </p:nvPicPr>
        <p:blipFill>
          <a:blip r:embed="rId2" cstate="print"/>
          <a:stretch>
            <a:fillRect/>
          </a:stretch>
        </p:blipFill>
        <p:spPr>
          <a:xfrm>
            <a:off x="837991" y="285728"/>
            <a:ext cx="6072230" cy="642941"/>
          </a:xfrm>
          <a:prstGeom prst="rect">
            <a:avLst/>
          </a:prstGeom>
        </p:spPr>
      </p:pic>
      <p:sp>
        <p:nvSpPr>
          <p:cNvPr id="6" name="Заголовок 1"/>
          <p:cNvSpPr txBox="1">
            <a:spLocks/>
          </p:cNvSpPr>
          <p:nvPr/>
        </p:nvSpPr>
        <p:spPr>
          <a:xfrm>
            <a:off x="1071538" y="285728"/>
            <a:ext cx="5293740" cy="571504"/>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0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Итоги и значимые результаты</a:t>
            </a:r>
            <a:endParaRPr kumimoji="0" lang="ru-RU" sz="30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sp>
        <p:nvSpPr>
          <p:cNvPr id="17409" name="Rectangle 1"/>
          <p:cNvSpPr>
            <a:spLocks noChangeArrowheads="1"/>
          </p:cNvSpPr>
          <p:nvPr/>
        </p:nvSpPr>
        <p:spPr bwMode="auto">
          <a:xfrm>
            <a:off x="1071538" y="1285860"/>
            <a:ext cx="7643866"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ru-RU" sz="2000" b="1" i="0" u="none" strike="noStrike" cap="none" normalizeH="0" baseline="0" dirty="0" smtClean="0">
                <a:ln>
                  <a:noFill/>
                </a:ln>
                <a:solidFill>
                  <a:schemeClr val="tx1"/>
                </a:solidFill>
                <a:effectLst/>
                <a:latin typeface="+mj-lt"/>
                <a:ea typeface="Times New Roman" pitchFamily="18" charset="0"/>
              </a:rPr>
              <a:t>Соотношение </a:t>
            </a:r>
            <a:r>
              <a:rPr lang="ru-RU" sz="2000" b="1" dirty="0" smtClean="0">
                <a:latin typeface="+mj-lt"/>
                <a:ea typeface="Times New Roman" pitchFamily="18" charset="0"/>
              </a:rPr>
              <a:t>запланированных и достигнутых результатов по основным показателям</a:t>
            </a:r>
            <a:endParaRPr kumimoji="0" lang="ru-RU" sz="2000" b="0" i="0" u="none" strike="noStrike" cap="none" normalizeH="0" baseline="0" dirty="0" smtClean="0">
              <a:ln>
                <a:noFill/>
              </a:ln>
              <a:solidFill>
                <a:schemeClr val="tx1"/>
              </a:solidFill>
              <a:effectLst/>
              <a:latin typeface="+mj-lt"/>
            </a:endParaRPr>
          </a:p>
        </p:txBody>
      </p:sp>
      <p:graphicFrame>
        <p:nvGraphicFramePr>
          <p:cNvPr id="5" name="Таблица 4"/>
          <p:cNvGraphicFramePr>
            <a:graphicFrameLocks noGrp="1"/>
          </p:cNvGraphicFramePr>
          <p:nvPr/>
        </p:nvGraphicFramePr>
        <p:xfrm>
          <a:off x="1142976" y="2143116"/>
          <a:ext cx="7358114" cy="4271970"/>
        </p:xfrm>
        <a:graphic>
          <a:graphicData uri="http://schemas.openxmlformats.org/drawingml/2006/table">
            <a:tbl>
              <a:tblPr/>
              <a:tblGrid>
                <a:gridCol w="3243537"/>
                <a:gridCol w="4114577"/>
              </a:tblGrid>
              <a:tr h="285752">
                <a:tc>
                  <a:txBody>
                    <a:bodyPr/>
                    <a:lstStyle/>
                    <a:p>
                      <a:pPr algn="ctr">
                        <a:spcAft>
                          <a:spcPts val="0"/>
                        </a:spcAft>
                      </a:pPr>
                      <a:r>
                        <a:rPr lang="ru-RU" sz="1400" b="1" dirty="0">
                          <a:latin typeface="+mn-lt"/>
                          <a:ea typeface="Times New Roman"/>
                        </a:rPr>
                        <a:t>Запланированные результаты</a:t>
                      </a:r>
                      <a:endParaRPr lang="ru-RU" sz="1400" dirty="0">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a:latin typeface="+mn-lt"/>
                          <a:ea typeface="Times New Roman"/>
                        </a:rPr>
                        <a:t>Достигнутые результаты</a:t>
                      </a:r>
                      <a:endParaRPr lang="ru-RU" sz="1400" dirty="0">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909">
                <a:tc>
                  <a:txBody>
                    <a:bodyPr/>
                    <a:lstStyle/>
                    <a:p>
                      <a:pPr>
                        <a:spcAft>
                          <a:spcPts val="0"/>
                        </a:spcAft>
                      </a:pPr>
                      <a:r>
                        <a:rPr lang="ru-RU" sz="1400" dirty="0">
                          <a:latin typeface="+mn-lt"/>
                          <a:ea typeface="Times New Roman"/>
                        </a:rPr>
                        <a:t>Разработка модели центра и 6 программ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latin typeface="+mn-lt"/>
                          <a:ea typeface="Times New Roman"/>
                        </a:rPr>
                        <a:t>Разработка модели центра, 6 программ, 18 образовательных модулей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909">
                <a:tc>
                  <a:txBody>
                    <a:bodyPr/>
                    <a:lstStyle/>
                    <a:p>
                      <a:pPr>
                        <a:spcAft>
                          <a:spcPts val="0"/>
                        </a:spcAft>
                      </a:pPr>
                      <a:r>
                        <a:rPr lang="ru-RU" sz="1400" dirty="0">
                          <a:latin typeface="+mn-lt"/>
                          <a:ea typeface="Times New Roman"/>
                        </a:rPr>
                        <a:t>Запуск 5 региональных центров в 5 городах. Охват 4000 граждан.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latin typeface="+mn-lt"/>
                          <a:ea typeface="Times New Roman"/>
                        </a:rPr>
                        <a:t>Запуск 13 региональных центров в 6 городах. Охвачено 9000 граждан. Работа продолжается.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909">
                <a:tc>
                  <a:txBody>
                    <a:bodyPr/>
                    <a:lstStyle/>
                    <a:p>
                      <a:pPr>
                        <a:spcAft>
                          <a:spcPts val="0"/>
                        </a:spcAft>
                      </a:pPr>
                      <a:r>
                        <a:rPr lang="ru-RU" sz="1400">
                          <a:latin typeface="+mn-lt"/>
                          <a:ea typeface="Times New Roman"/>
                        </a:rPr>
                        <a:t>Вовлечение 55 добровольцев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latin typeface="+mn-lt"/>
                          <a:ea typeface="Times New Roman"/>
                        </a:rPr>
                        <a:t>Вовлечение 378 добровольцев (в том числе 78 экспертов)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909">
                <a:tc>
                  <a:txBody>
                    <a:bodyPr/>
                    <a:lstStyle/>
                    <a:p>
                      <a:pPr>
                        <a:spcAft>
                          <a:spcPts val="0"/>
                        </a:spcAft>
                      </a:pPr>
                      <a:r>
                        <a:rPr lang="ru-RU" sz="1400">
                          <a:latin typeface="+mn-lt"/>
                          <a:ea typeface="Times New Roman"/>
                        </a:rPr>
                        <a:t>Охват помощью центров в ходе программы 4000 граждан.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latin typeface="+mn-lt"/>
                          <a:ea typeface="Times New Roman"/>
                        </a:rPr>
                        <a:t>Охват помощью центров в ходе программы 9000 граждан. Работа продолжается.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5818">
                <a:tc>
                  <a:txBody>
                    <a:bodyPr/>
                    <a:lstStyle/>
                    <a:p>
                      <a:pPr>
                        <a:spcAft>
                          <a:spcPts val="0"/>
                        </a:spcAft>
                      </a:pPr>
                      <a:r>
                        <a:rPr lang="ru-RU" sz="1400" dirty="0">
                          <a:latin typeface="+mn-lt"/>
                          <a:ea typeface="Times New Roman"/>
                        </a:rPr>
                        <a:t>Обучение </a:t>
                      </a:r>
                      <a:r>
                        <a:rPr lang="ru-RU" sz="1400" dirty="0" smtClean="0">
                          <a:latin typeface="+mn-lt"/>
                          <a:ea typeface="Times New Roman"/>
                        </a:rPr>
                        <a:t>200 </a:t>
                      </a:r>
                      <a:r>
                        <a:rPr lang="ru-RU" sz="1400" dirty="0">
                          <a:latin typeface="+mn-lt"/>
                          <a:ea typeface="Times New Roman"/>
                        </a:rPr>
                        <a:t>представителей </a:t>
                      </a:r>
                      <a:r>
                        <a:rPr lang="ru-RU" sz="1400" dirty="0" smtClean="0">
                          <a:latin typeface="+mn-lt"/>
                          <a:ea typeface="Times New Roman"/>
                        </a:rPr>
                        <a:t>50 </a:t>
                      </a:r>
                      <a:r>
                        <a:rPr lang="ru-RU" sz="1400" dirty="0">
                          <a:latin typeface="+mn-lt"/>
                          <a:ea typeface="Times New Roman"/>
                        </a:rPr>
                        <a:t>НКО, 25 менеджеров </a:t>
                      </a:r>
                      <a:r>
                        <a:rPr lang="ru-RU" sz="1400" dirty="0" smtClean="0">
                          <a:latin typeface="+mn-lt"/>
                          <a:ea typeface="Times New Roman"/>
                        </a:rPr>
                        <a:t>центров</a:t>
                      </a:r>
                      <a:r>
                        <a:rPr lang="ru-RU" sz="1400" baseline="0" dirty="0" smtClean="0">
                          <a:latin typeface="+mn-lt"/>
                          <a:ea typeface="Times New Roman"/>
                        </a:rPr>
                        <a:t> </a:t>
                      </a:r>
                      <a:r>
                        <a:rPr lang="ru-RU" sz="1400" dirty="0" smtClean="0">
                          <a:latin typeface="+mn-lt"/>
                          <a:ea typeface="Times New Roman"/>
                        </a:rPr>
                        <a:t>из 23 регионов. </a:t>
                      </a:r>
                      <a:r>
                        <a:rPr lang="ru-RU" sz="1400" dirty="0">
                          <a:latin typeface="+mn-lt"/>
                          <a:ea typeface="Times New Roman"/>
                        </a:rPr>
                        <a:t>Проведение </a:t>
                      </a:r>
                      <a:r>
                        <a:rPr lang="ru-RU" sz="1400" dirty="0" smtClean="0">
                          <a:latin typeface="+mn-lt"/>
                          <a:ea typeface="Times New Roman"/>
                        </a:rPr>
                        <a:t>24 </a:t>
                      </a:r>
                      <a:r>
                        <a:rPr lang="ru-RU" sz="1400" dirty="0">
                          <a:latin typeface="+mn-lt"/>
                          <a:ea typeface="Times New Roman"/>
                        </a:rPr>
                        <a:t>вебинаров и 100 </a:t>
                      </a:r>
                      <a:r>
                        <a:rPr lang="ru-RU" sz="1400" dirty="0" smtClean="0">
                          <a:latin typeface="+mn-lt"/>
                          <a:ea typeface="Times New Roman"/>
                        </a:rPr>
                        <a:t>консультаций для НКО.</a:t>
                      </a:r>
                      <a:endParaRPr lang="ru-RU" sz="14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latin typeface="+mn-lt"/>
                          <a:ea typeface="Times New Roman"/>
                        </a:rPr>
                        <a:t>Обучение </a:t>
                      </a:r>
                      <a:r>
                        <a:rPr lang="ru-RU" sz="1400" dirty="0" smtClean="0">
                          <a:latin typeface="+mn-lt"/>
                          <a:ea typeface="Times New Roman"/>
                        </a:rPr>
                        <a:t>213 </a:t>
                      </a:r>
                      <a:r>
                        <a:rPr lang="ru-RU" sz="1400" dirty="0">
                          <a:latin typeface="+mn-lt"/>
                          <a:ea typeface="Times New Roman"/>
                        </a:rPr>
                        <a:t>представителей </a:t>
                      </a:r>
                      <a:r>
                        <a:rPr lang="ru-RU" sz="1400" dirty="0" smtClean="0">
                          <a:latin typeface="+mn-lt"/>
                          <a:ea typeface="Times New Roman"/>
                        </a:rPr>
                        <a:t>74 </a:t>
                      </a:r>
                      <a:r>
                        <a:rPr lang="ru-RU" sz="1400" dirty="0">
                          <a:latin typeface="+mn-lt"/>
                          <a:ea typeface="Times New Roman"/>
                        </a:rPr>
                        <a:t>НКО, </a:t>
                      </a:r>
                      <a:r>
                        <a:rPr lang="ru-RU" sz="1400" dirty="0" smtClean="0">
                          <a:latin typeface="+mn-lt"/>
                          <a:ea typeface="Times New Roman"/>
                        </a:rPr>
                        <a:t>45 </a:t>
                      </a:r>
                      <a:r>
                        <a:rPr lang="ru-RU" sz="1400" dirty="0">
                          <a:latin typeface="+mn-lt"/>
                          <a:ea typeface="Times New Roman"/>
                        </a:rPr>
                        <a:t>менеджеров </a:t>
                      </a:r>
                      <a:r>
                        <a:rPr lang="ru-RU" sz="1400" dirty="0" smtClean="0">
                          <a:latin typeface="+mn-lt"/>
                          <a:ea typeface="Times New Roman"/>
                        </a:rPr>
                        <a:t>центров</a:t>
                      </a:r>
                      <a:r>
                        <a:rPr lang="ru-RU" sz="1400" baseline="0" dirty="0" smtClean="0">
                          <a:latin typeface="+mn-lt"/>
                          <a:ea typeface="Times New Roman"/>
                        </a:rPr>
                        <a:t> из 40 регионов.</a:t>
                      </a:r>
                      <a:endParaRPr lang="ru-RU" sz="1400" dirty="0">
                        <a:latin typeface="+mn-lt"/>
                        <a:ea typeface="Times New Roman"/>
                      </a:endParaRPr>
                    </a:p>
                    <a:p>
                      <a:pPr>
                        <a:spcAft>
                          <a:spcPts val="0"/>
                        </a:spcAft>
                      </a:pPr>
                      <a:r>
                        <a:rPr lang="ru-RU" sz="1400" dirty="0">
                          <a:latin typeface="+mn-lt"/>
                          <a:ea typeface="Times New Roman"/>
                        </a:rPr>
                        <a:t>Проведение </a:t>
                      </a:r>
                      <a:r>
                        <a:rPr lang="ru-RU" sz="1400" dirty="0" smtClean="0">
                          <a:latin typeface="+mn-lt"/>
                          <a:ea typeface="Times New Roman"/>
                        </a:rPr>
                        <a:t>40 вебинаров.</a:t>
                      </a:r>
                      <a:r>
                        <a:rPr lang="ru-RU" sz="1400" baseline="0" dirty="0" smtClean="0">
                          <a:latin typeface="+mn-lt"/>
                          <a:ea typeface="Times New Roman"/>
                        </a:rPr>
                        <a:t> Проведение 385 консультаций для НКО и </a:t>
                      </a:r>
                      <a:r>
                        <a:rPr lang="ru-RU" sz="1400" dirty="0" smtClean="0">
                          <a:latin typeface="+mn-lt"/>
                          <a:ea typeface="Times New Roman"/>
                        </a:rPr>
                        <a:t>более </a:t>
                      </a:r>
                      <a:r>
                        <a:rPr lang="ru-RU" sz="1400" dirty="0">
                          <a:latin typeface="+mn-lt"/>
                          <a:ea typeface="Times New Roman"/>
                        </a:rPr>
                        <a:t>4000 </a:t>
                      </a:r>
                      <a:r>
                        <a:rPr lang="ru-RU" sz="1400" dirty="0" smtClean="0">
                          <a:latin typeface="+mn-lt"/>
                          <a:ea typeface="Times New Roman"/>
                        </a:rPr>
                        <a:t>для пациентов. </a:t>
                      </a:r>
                      <a:endParaRPr lang="ru-RU" sz="14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364">
                <a:tc>
                  <a:txBody>
                    <a:bodyPr/>
                    <a:lstStyle/>
                    <a:p>
                      <a:pPr>
                        <a:spcAft>
                          <a:spcPts val="0"/>
                        </a:spcAft>
                      </a:pPr>
                      <a:r>
                        <a:rPr lang="ru-RU" sz="1400" dirty="0">
                          <a:latin typeface="+mn-lt"/>
                          <a:ea typeface="Times New Roman"/>
                        </a:rPr>
                        <a:t>Привлечение </a:t>
                      </a:r>
                      <a:r>
                        <a:rPr lang="ru-RU" sz="1400" dirty="0" err="1" smtClean="0">
                          <a:latin typeface="+mn-lt"/>
                          <a:ea typeface="Times New Roman"/>
                        </a:rPr>
                        <a:t>со-финансирования</a:t>
                      </a:r>
                      <a:r>
                        <a:rPr lang="ru-RU" sz="1400" dirty="0" smtClean="0">
                          <a:latin typeface="+mn-lt"/>
                          <a:ea typeface="Times New Roman"/>
                        </a:rPr>
                        <a:t> </a:t>
                      </a:r>
                      <a:r>
                        <a:rPr lang="ru-RU" sz="1400" dirty="0">
                          <a:latin typeface="+mn-lt"/>
                          <a:ea typeface="Times New Roman"/>
                        </a:rPr>
                        <a:t>в различных формах из  внебюджетных источников 6 312 500,00 руб.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latin typeface="+mn-lt"/>
                          <a:ea typeface="Times New Roman"/>
                        </a:rPr>
                        <a:t>Привлечение </a:t>
                      </a:r>
                      <a:r>
                        <a:rPr lang="ru-RU" sz="1400" dirty="0" err="1" smtClean="0">
                          <a:latin typeface="+mn-lt"/>
                          <a:ea typeface="Times New Roman"/>
                        </a:rPr>
                        <a:t>со-финансирования</a:t>
                      </a:r>
                      <a:r>
                        <a:rPr lang="ru-RU" sz="1400" dirty="0" smtClean="0">
                          <a:latin typeface="+mn-lt"/>
                          <a:ea typeface="Times New Roman"/>
                        </a:rPr>
                        <a:t> </a:t>
                      </a:r>
                      <a:r>
                        <a:rPr lang="ru-RU" sz="1400" dirty="0">
                          <a:latin typeface="+mn-lt"/>
                          <a:ea typeface="Times New Roman"/>
                        </a:rPr>
                        <a:t>в различных формах из  внебюджетных источников более </a:t>
                      </a:r>
                      <a:r>
                        <a:rPr lang="ru-RU" sz="1400" dirty="0" smtClean="0">
                          <a:latin typeface="+mn-lt"/>
                          <a:ea typeface="Times New Roman"/>
                        </a:rPr>
                        <a:t>18</a:t>
                      </a:r>
                      <a:r>
                        <a:rPr lang="ru-RU" sz="1400" dirty="0">
                          <a:latin typeface="+mn-lt"/>
                          <a:ea typeface="Times New Roman"/>
                        </a:rPr>
                        <a:t> 000 000,0 рублей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5818">
                <a:tc>
                  <a:txBody>
                    <a:bodyPr/>
                    <a:lstStyle/>
                    <a:p>
                      <a:pPr>
                        <a:spcAft>
                          <a:spcPts val="0"/>
                        </a:spcAft>
                      </a:pPr>
                      <a:r>
                        <a:rPr lang="ru-RU" sz="1400">
                          <a:latin typeface="+mn-lt"/>
                          <a:ea typeface="Times New Roman"/>
                        </a:rPr>
                        <a:t>Представление опыта на 1 межрегиональной конференции с участием 100 человек из 36 регионов.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latin typeface="+mn-lt"/>
                          <a:ea typeface="Times New Roman"/>
                        </a:rPr>
                        <a:t>Представление опыта </a:t>
                      </a:r>
                      <a:r>
                        <a:rPr lang="ru-RU" sz="1400" dirty="0" smtClean="0">
                          <a:latin typeface="+mn-lt"/>
                          <a:ea typeface="Times New Roman"/>
                        </a:rPr>
                        <a:t>5</a:t>
                      </a:r>
                      <a:r>
                        <a:rPr lang="ru-RU" sz="1400" kern="1200" dirty="0" smtClean="0">
                          <a:solidFill>
                            <a:schemeClr val="tx1"/>
                          </a:solidFill>
                          <a:latin typeface="+mn-lt"/>
                          <a:ea typeface="Times New Roman" pitchFamily="18" charset="0"/>
                          <a:cs typeface="+mn-cs"/>
                        </a:rPr>
                        <a:t>-х  общероссийских мероприятиях с общим участием более 1500 человек из 80 регионов РФ и 12 стран.</a:t>
                      </a:r>
                      <a:endParaRPr lang="ru-RU" sz="14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lok.png"/>
          <p:cNvPicPr>
            <a:picLocks noChangeAspect="1"/>
          </p:cNvPicPr>
          <p:nvPr/>
        </p:nvPicPr>
        <p:blipFill>
          <a:blip r:embed="rId2" cstate="print"/>
          <a:stretch>
            <a:fillRect/>
          </a:stretch>
        </p:blipFill>
        <p:spPr>
          <a:xfrm>
            <a:off x="642910" y="285728"/>
            <a:ext cx="6305777" cy="642941"/>
          </a:xfrm>
          <a:prstGeom prst="rect">
            <a:avLst/>
          </a:prstGeom>
        </p:spPr>
      </p:pic>
      <p:sp>
        <p:nvSpPr>
          <p:cNvPr id="6" name="Заголовок 1"/>
          <p:cNvSpPr txBox="1">
            <a:spLocks/>
          </p:cNvSpPr>
          <p:nvPr/>
        </p:nvSpPr>
        <p:spPr>
          <a:xfrm>
            <a:off x="876458" y="285728"/>
            <a:ext cx="5929354" cy="571504"/>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29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Партнеры организации и их</a:t>
            </a:r>
            <a:r>
              <a:rPr kumimoji="0" lang="ru-RU" sz="2900" i="0" u="none" strike="noStrike" kern="1200" cap="none" spc="0" normalizeH="0" noProof="0" dirty="0" smtClean="0">
                <a:ln>
                  <a:noFill/>
                </a:ln>
                <a:solidFill>
                  <a:schemeClr val="bg1"/>
                </a:solidFill>
                <a:effectLst>
                  <a:outerShdw blurRad="38100" dist="38100" dir="2700000" algn="tl">
                    <a:srgbClr val="000000">
                      <a:alpha val="43137"/>
                    </a:srgbClr>
                  </a:outerShdw>
                </a:effectLst>
                <a:uLnTx/>
                <a:uFillTx/>
                <a:ea typeface="+mj-ea"/>
                <a:cs typeface="+mj-cs"/>
              </a:rPr>
              <a:t> роль</a:t>
            </a:r>
            <a:endParaRPr kumimoji="0" lang="ru-RU" sz="29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pic>
        <p:nvPicPr>
          <p:cNvPr id="5" name="Рисунок 4" descr="blok.png"/>
          <p:cNvPicPr>
            <a:picLocks noChangeAspect="1"/>
          </p:cNvPicPr>
          <p:nvPr/>
        </p:nvPicPr>
        <p:blipFill>
          <a:blip r:embed="rId2" cstate="print"/>
          <a:stretch>
            <a:fillRect/>
          </a:stretch>
        </p:blipFill>
        <p:spPr>
          <a:xfrm>
            <a:off x="571473" y="1357299"/>
            <a:ext cx="2862622" cy="1571636"/>
          </a:xfrm>
          <a:prstGeom prst="rect">
            <a:avLst/>
          </a:prstGeom>
        </p:spPr>
      </p:pic>
      <p:sp>
        <p:nvSpPr>
          <p:cNvPr id="7" name="Rectangle 1"/>
          <p:cNvSpPr>
            <a:spLocks noChangeArrowheads="1"/>
          </p:cNvSpPr>
          <p:nvPr/>
        </p:nvSpPr>
        <p:spPr bwMode="auto">
          <a:xfrm>
            <a:off x="857224" y="1571613"/>
            <a:ext cx="242889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600"/>
              </a:spcAft>
              <a:buClrTx/>
              <a:buSzTx/>
              <a:buFontTx/>
              <a:buNone/>
              <a:tabLst/>
            </a:pPr>
            <a:r>
              <a:rPr lang="ru-RU" sz="2000" b="1" dirty="0" smtClean="0">
                <a:latin typeface="+mj-lt"/>
                <a:ea typeface="Times New Roman" pitchFamily="18" charset="0"/>
              </a:rPr>
              <a:t>9 общероссийских и </a:t>
            </a:r>
            <a:r>
              <a:rPr lang="ru-RU" sz="2000" b="1" dirty="0" smtClean="0">
                <a:latin typeface="+mj-lt"/>
                <a:ea typeface="Times New Roman" pitchFamily="18" charset="0"/>
              </a:rPr>
              <a:t>65</a:t>
            </a:r>
            <a:r>
              <a:rPr lang="ru-RU" sz="2000" b="1" dirty="0" smtClean="0">
                <a:latin typeface="+mj-lt"/>
                <a:ea typeface="Times New Roman" pitchFamily="18" charset="0"/>
              </a:rPr>
              <a:t> </a:t>
            </a:r>
            <a:r>
              <a:rPr lang="ru-RU" sz="2000" b="1" dirty="0" smtClean="0">
                <a:latin typeface="+mj-lt"/>
                <a:ea typeface="Times New Roman" pitchFamily="18" charset="0"/>
              </a:rPr>
              <a:t>региональных НКО пациентов</a:t>
            </a:r>
            <a:endParaRPr lang="ru-RU" sz="1500" dirty="0" smtClean="0">
              <a:latin typeface="+mj-lt"/>
              <a:ea typeface="Times New Roman" pitchFamily="18" charset="0"/>
            </a:endParaRPr>
          </a:p>
        </p:txBody>
      </p:sp>
      <p:pic>
        <p:nvPicPr>
          <p:cNvPr id="12" name="Рисунок 11" descr="blok.png"/>
          <p:cNvPicPr>
            <a:picLocks noChangeAspect="1"/>
          </p:cNvPicPr>
          <p:nvPr/>
        </p:nvPicPr>
        <p:blipFill>
          <a:blip r:embed="rId2" cstate="print"/>
          <a:stretch>
            <a:fillRect/>
          </a:stretch>
        </p:blipFill>
        <p:spPr>
          <a:xfrm>
            <a:off x="4071934" y="1357298"/>
            <a:ext cx="4643470" cy="2353253"/>
          </a:xfrm>
          <a:prstGeom prst="rect">
            <a:avLst/>
          </a:prstGeom>
        </p:spPr>
      </p:pic>
      <p:sp>
        <p:nvSpPr>
          <p:cNvPr id="13" name="Rectangle 1"/>
          <p:cNvSpPr>
            <a:spLocks noChangeArrowheads="1"/>
          </p:cNvSpPr>
          <p:nvPr/>
        </p:nvSpPr>
        <p:spPr bwMode="auto">
          <a:xfrm>
            <a:off x="4500562" y="1571613"/>
            <a:ext cx="3643338" cy="16619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600"/>
              </a:spcAft>
              <a:buClrTx/>
              <a:buSzTx/>
              <a:buFontTx/>
              <a:buNone/>
              <a:tabLst/>
            </a:pPr>
            <a:r>
              <a:rPr lang="ru-RU" sz="1700" dirty="0" smtClean="0">
                <a:latin typeface="+mj-lt"/>
                <a:ea typeface="Times New Roman" pitchFamily="18" charset="0"/>
              </a:rPr>
              <a:t>Выразили заинтересованность в материалах проекта,  содействовали в рекрутинге участников, направили представителей для обучения,  распространяли информацию о программе</a:t>
            </a:r>
          </a:p>
        </p:txBody>
      </p:sp>
      <p:pic>
        <p:nvPicPr>
          <p:cNvPr id="14" name="Рисунок 13" descr="blok.png"/>
          <p:cNvPicPr>
            <a:picLocks noChangeAspect="1"/>
          </p:cNvPicPr>
          <p:nvPr/>
        </p:nvPicPr>
        <p:blipFill>
          <a:blip r:embed="rId2" cstate="print"/>
          <a:stretch>
            <a:fillRect/>
          </a:stretch>
        </p:blipFill>
        <p:spPr>
          <a:xfrm>
            <a:off x="571472" y="4214818"/>
            <a:ext cx="2862622" cy="1571636"/>
          </a:xfrm>
          <a:prstGeom prst="rect">
            <a:avLst/>
          </a:prstGeom>
        </p:spPr>
      </p:pic>
      <p:sp>
        <p:nvSpPr>
          <p:cNvPr id="15" name="Rectangle 1"/>
          <p:cNvSpPr>
            <a:spLocks noChangeArrowheads="1"/>
          </p:cNvSpPr>
          <p:nvPr/>
        </p:nvSpPr>
        <p:spPr bwMode="auto">
          <a:xfrm>
            <a:off x="857223" y="4429132"/>
            <a:ext cx="242889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600"/>
              </a:spcAft>
              <a:buClrTx/>
              <a:buSzTx/>
              <a:buFontTx/>
              <a:buNone/>
              <a:tabLst/>
            </a:pPr>
            <a:r>
              <a:rPr lang="ru-RU" sz="2000" b="1" dirty="0" smtClean="0">
                <a:latin typeface="+mj-lt"/>
                <a:ea typeface="Times New Roman" pitchFamily="18" charset="0"/>
              </a:rPr>
              <a:t>9 общероссийских и 4 региональных НКО пациентов</a:t>
            </a:r>
            <a:endParaRPr lang="ru-RU" sz="1500" dirty="0" smtClean="0">
              <a:latin typeface="+mj-lt"/>
              <a:ea typeface="Times New Roman" pitchFamily="18" charset="0"/>
            </a:endParaRPr>
          </a:p>
        </p:txBody>
      </p:sp>
      <p:pic>
        <p:nvPicPr>
          <p:cNvPr id="16" name="Рисунок 15" descr="blok.png"/>
          <p:cNvPicPr>
            <a:picLocks noChangeAspect="1"/>
          </p:cNvPicPr>
          <p:nvPr/>
        </p:nvPicPr>
        <p:blipFill>
          <a:blip r:embed="rId2" cstate="print"/>
          <a:stretch>
            <a:fillRect/>
          </a:stretch>
        </p:blipFill>
        <p:spPr>
          <a:xfrm>
            <a:off x="4071934" y="4143380"/>
            <a:ext cx="4643470" cy="2353253"/>
          </a:xfrm>
          <a:prstGeom prst="rect">
            <a:avLst/>
          </a:prstGeom>
        </p:spPr>
      </p:pic>
      <p:sp>
        <p:nvSpPr>
          <p:cNvPr id="17" name="Rectangle 1"/>
          <p:cNvSpPr>
            <a:spLocks noChangeArrowheads="1"/>
          </p:cNvSpPr>
          <p:nvPr/>
        </p:nvSpPr>
        <p:spPr bwMode="auto">
          <a:xfrm>
            <a:off x="4500562" y="4357695"/>
            <a:ext cx="4071966" cy="19236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600"/>
              </a:spcAft>
              <a:buClrTx/>
              <a:buSzTx/>
              <a:buFontTx/>
              <a:buNone/>
              <a:tabLst/>
            </a:pPr>
            <a:r>
              <a:rPr lang="ru-RU" sz="1700" dirty="0" smtClean="0">
                <a:latin typeface="+mj-lt"/>
                <a:ea typeface="Times New Roman" pitchFamily="18" charset="0"/>
              </a:rPr>
              <a:t>Выступили организаторами региональных центров. Привлекли со-финансирование и обеспечили организационные условия для работы центров. Предоставили персонал. Приняли участие в разработках. Стали центрами распространения методик.</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lok.png"/>
          <p:cNvPicPr>
            <a:picLocks noChangeAspect="1"/>
          </p:cNvPicPr>
          <p:nvPr/>
        </p:nvPicPr>
        <p:blipFill>
          <a:blip r:embed="rId2" cstate="print"/>
          <a:stretch>
            <a:fillRect/>
          </a:stretch>
        </p:blipFill>
        <p:spPr>
          <a:xfrm>
            <a:off x="642910" y="285728"/>
            <a:ext cx="6305777" cy="642941"/>
          </a:xfrm>
          <a:prstGeom prst="rect">
            <a:avLst/>
          </a:prstGeom>
        </p:spPr>
      </p:pic>
      <p:sp>
        <p:nvSpPr>
          <p:cNvPr id="6" name="Заголовок 1"/>
          <p:cNvSpPr txBox="1">
            <a:spLocks/>
          </p:cNvSpPr>
          <p:nvPr/>
        </p:nvSpPr>
        <p:spPr>
          <a:xfrm>
            <a:off x="876458" y="285728"/>
            <a:ext cx="5929354" cy="571504"/>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29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Партнеры организации и их</a:t>
            </a:r>
            <a:r>
              <a:rPr kumimoji="0" lang="ru-RU" sz="2900" i="0" u="none" strike="noStrike" kern="1200" cap="none" spc="0" normalizeH="0" noProof="0" dirty="0" smtClean="0">
                <a:ln>
                  <a:noFill/>
                </a:ln>
                <a:solidFill>
                  <a:schemeClr val="bg1"/>
                </a:solidFill>
                <a:effectLst>
                  <a:outerShdw blurRad="38100" dist="38100" dir="2700000" algn="tl">
                    <a:srgbClr val="000000">
                      <a:alpha val="43137"/>
                    </a:srgbClr>
                  </a:outerShdw>
                </a:effectLst>
                <a:uLnTx/>
                <a:uFillTx/>
                <a:ea typeface="+mj-ea"/>
                <a:cs typeface="+mj-cs"/>
              </a:rPr>
              <a:t> роль</a:t>
            </a:r>
            <a:endParaRPr kumimoji="0" lang="ru-RU" sz="29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pic>
        <p:nvPicPr>
          <p:cNvPr id="5" name="Рисунок 4" descr="blok.png"/>
          <p:cNvPicPr>
            <a:picLocks noChangeAspect="1"/>
          </p:cNvPicPr>
          <p:nvPr/>
        </p:nvPicPr>
        <p:blipFill>
          <a:blip r:embed="rId2" cstate="print"/>
          <a:stretch>
            <a:fillRect/>
          </a:stretch>
        </p:blipFill>
        <p:spPr>
          <a:xfrm>
            <a:off x="571473" y="1357299"/>
            <a:ext cx="2862622" cy="1571636"/>
          </a:xfrm>
          <a:prstGeom prst="rect">
            <a:avLst/>
          </a:prstGeom>
        </p:spPr>
      </p:pic>
      <p:sp>
        <p:nvSpPr>
          <p:cNvPr id="7" name="Rectangle 1"/>
          <p:cNvSpPr>
            <a:spLocks noChangeArrowheads="1"/>
          </p:cNvSpPr>
          <p:nvPr/>
        </p:nvSpPr>
        <p:spPr bwMode="auto">
          <a:xfrm>
            <a:off x="857224" y="1571613"/>
            <a:ext cx="242889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600"/>
              </a:spcAft>
              <a:buClrTx/>
              <a:buSzTx/>
              <a:buFontTx/>
              <a:buNone/>
              <a:tabLst/>
            </a:pPr>
            <a:r>
              <a:rPr lang="ru-RU" sz="2000" b="1" dirty="0" smtClean="0">
                <a:latin typeface="+mj-lt"/>
                <a:ea typeface="Times New Roman" pitchFamily="18" charset="0"/>
              </a:rPr>
              <a:t>Всероссийский союз </a:t>
            </a:r>
            <a:br>
              <a:rPr lang="ru-RU" sz="2000" b="1" dirty="0" smtClean="0">
                <a:latin typeface="+mj-lt"/>
                <a:ea typeface="Times New Roman" pitchFamily="18" charset="0"/>
              </a:rPr>
            </a:br>
            <a:r>
              <a:rPr lang="ru-RU" sz="2000" b="1" dirty="0" smtClean="0">
                <a:latin typeface="+mj-lt"/>
                <a:ea typeface="Times New Roman" pitchFamily="18" charset="0"/>
              </a:rPr>
              <a:t>пациентов</a:t>
            </a:r>
            <a:endParaRPr lang="ru-RU" sz="1500" dirty="0" smtClean="0">
              <a:latin typeface="+mj-lt"/>
              <a:ea typeface="Times New Roman" pitchFamily="18" charset="0"/>
            </a:endParaRPr>
          </a:p>
        </p:txBody>
      </p:sp>
      <p:pic>
        <p:nvPicPr>
          <p:cNvPr id="12" name="Рисунок 11" descr="blok.png"/>
          <p:cNvPicPr>
            <a:picLocks noChangeAspect="1"/>
          </p:cNvPicPr>
          <p:nvPr/>
        </p:nvPicPr>
        <p:blipFill>
          <a:blip r:embed="rId2" cstate="print"/>
          <a:stretch>
            <a:fillRect/>
          </a:stretch>
        </p:blipFill>
        <p:spPr>
          <a:xfrm>
            <a:off x="4071934" y="1357298"/>
            <a:ext cx="4643470" cy="2353253"/>
          </a:xfrm>
          <a:prstGeom prst="rect">
            <a:avLst/>
          </a:prstGeom>
        </p:spPr>
      </p:pic>
      <p:sp>
        <p:nvSpPr>
          <p:cNvPr id="13" name="Rectangle 1"/>
          <p:cNvSpPr>
            <a:spLocks noChangeArrowheads="1"/>
          </p:cNvSpPr>
          <p:nvPr/>
        </p:nvSpPr>
        <p:spPr bwMode="auto">
          <a:xfrm>
            <a:off x="4286248" y="1500174"/>
            <a:ext cx="4143404" cy="19236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600"/>
              </a:spcAft>
              <a:buClrTx/>
              <a:buSzTx/>
              <a:buFontTx/>
              <a:buNone/>
              <a:tabLst/>
            </a:pPr>
            <a:r>
              <a:rPr lang="ru-RU" sz="1700" dirty="0" smtClean="0">
                <a:latin typeface="+mj-lt"/>
                <a:ea typeface="Times New Roman" pitchFamily="18" charset="0"/>
              </a:rPr>
              <a:t>Предоставил связи с пациентским сообществом, организовал распространение информации и вовлечение участников – социально ориентированных НКО.  Предоставил для работы по проекту площадку </a:t>
            </a:r>
            <a:r>
              <a:rPr lang="en-US" sz="1700" dirty="0" smtClean="0">
                <a:latin typeface="+mj-lt"/>
                <a:ea typeface="Times New Roman" pitchFamily="18" charset="0"/>
              </a:rPr>
              <a:t>V-VI</a:t>
            </a:r>
            <a:r>
              <a:rPr lang="ru-RU" sz="1700" dirty="0" smtClean="0">
                <a:latin typeface="+mj-lt"/>
                <a:ea typeface="Times New Roman" pitchFamily="18" charset="0"/>
              </a:rPr>
              <a:t> Всероссийских конгрессов пациентов</a:t>
            </a:r>
          </a:p>
        </p:txBody>
      </p:sp>
      <p:pic>
        <p:nvPicPr>
          <p:cNvPr id="14" name="Рисунок 13" descr="blok.png"/>
          <p:cNvPicPr>
            <a:picLocks noChangeAspect="1"/>
          </p:cNvPicPr>
          <p:nvPr/>
        </p:nvPicPr>
        <p:blipFill>
          <a:blip r:embed="rId2" cstate="print"/>
          <a:stretch>
            <a:fillRect/>
          </a:stretch>
        </p:blipFill>
        <p:spPr>
          <a:xfrm>
            <a:off x="571472" y="4214818"/>
            <a:ext cx="2862622" cy="1571636"/>
          </a:xfrm>
          <a:prstGeom prst="rect">
            <a:avLst/>
          </a:prstGeom>
        </p:spPr>
      </p:pic>
      <p:sp>
        <p:nvSpPr>
          <p:cNvPr id="15" name="Rectangle 1"/>
          <p:cNvSpPr>
            <a:spLocks noChangeArrowheads="1"/>
          </p:cNvSpPr>
          <p:nvPr/>
        </p:nvSpPr>
        <p:spPr bwMode="auto">
          <a:xfrm>
            <a:off x="857223" y="4429132"/>
            <a:ext cx="2428892"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600"/>
              </a:spcAft>
              <a:buClrTx/>
              <a:buSzTx/>
              <a:buFontTx/>
              <a:buNone/>
              <a:tabLst/>
            </a:pPr>
            <a:r>
              <a:rPr lang="ru-RU" sz="1700" b="1" dirty="0" smtClean="0">
                <a:latin typeface="+mj-lt"/>
                <a:ea typeface="Times New Roman" pitchFamily="18" charset="0"/>
              </a:rPr>
              <a:t>Региональные правительства, сообщества экспертов, пациентов, волонтеров</a:t>
            </a:r>
            <a:endParaRPr lang="ru-RU" sz="1700" dirty="0" smtClean="0">
              <a:latin typeface="+mj-lt"/>
              <a:ea typeface="Times New Roman" pitchFamily="18" charset="0"/>
            </a:endParaRPr>
          </a:p>
        </p:txBody>
      </p:sp>
      <p:pic>
        <p:nvPicPr>
          <p:cNvPr id="16" name="Рисунок 15" descr="blok.png"/>
          <p:cNvPicPr>
            <a:picLocks noChangeAspect="1"/>
          </p:cNvPicPr>
          <p:nvPr/>
        </p:nvPicPr>
        <p:blipFill>
          <a:blip r:embed="rId2" cstate="print"/>
          <a:stretch>
            <a:fillRect/>
          </a:stretch>
        </p:blipFill>
        <p:spPr>
          <a:xfrm>
            <a:off x="4071934" y="4143380"/>
            <a:ext cx="4643470" cy="2353253"/>
          </a:xfrm>
          <a:prstGeom prst="rect">
            <a:avLst/>
          </a:prstGeom>
        </p:spPr>
      </p:pic>
      <p:sp>
        <p:nvSpPr>
          <p:cNvPr id="18" name="Rectangle 1"/>
          <p:cNvSpPr>
            <a:spLocks noChangeArrowheads="1"/>
          </p:cNvSpPr>
          <p:nvPr/>
        </p:nvSpPr>
        <p:spPr bwMode="auto">
          <a:xfrm>
            <a:off x="4286248" y="4357694"/>
            <a:ext cx="4143404" cy="19236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ts val="600"/>
              </a:spcAft>
            </a:pPr>
            <a:r>
              <a:rPr lang="ru-RU" sz="1700" dirty="0" smtClean="0">
                <a:latin typeface="+mj-lt"/>
                <a:ea typeface="Times New Roman" pitchFamily="18" charset="0"/>
              </a:rPr>
              <a:t>Правительства и органы управления здравоохранением предоставили помещения, организационную и методическую помощь в создании центров. </a:t>
            </a:r>
            <a:br>
              <a:rPr lang="ru-RU" sz="1700" dirty="0" smtClean="0">
                <a:latin typeface="+mj-lt"/>
                <a:ea typeface="Times New Roman" pitchFamily="18" charset="0"/>
              </a:rPr>
            </a:br>
            <a:r>
              <a:rPr lang="ru-RU" sz="1700" dirty="0" smtClean="0">
                <a:latin typeface="+mj-lt"/>
                <a:ea typeface="Times New Roman" pitchFamily="18" charset="0"/>
              </a:rPr>
              <a:t>Представители сообществ поддержали добровольческим трудом и ресурсами.</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lok.png"/>
          <p:cNvPicPr>
            <a:picLocks noChangeAspect="1"/>
          </p:cNvPicPr>
          <p:nvPr/>
        </p:nvPicPr>
        <p:blipFill>
          <a:blip r:embed="rId2" cstate="print"/>
          <a:stretch>
            <a:fillRect/>
          </a:stretch>
        </p:blipFill>
        <p:spPr>
          <a:xfrm>
            <a:off x="857224" y="357166"/>
            <a:ext cx="6072230" cy="642941"/>
          </a:xfrm>
          <a:prstGeom prst="rect">
            <a:avLst/>
          </a:prstGeom>
        </p:spPr>
      </p:pic>
      <p:sp>
        <p:nvSpPr>
          <p:cNvPr id="6" name="Заголовок 1"/>
          <p:cNvSpPr txBox="1">
            <a:spLocks/>
          </p:cNvSpPr>
          <p:nvPr/>
        </p:nvSpPr>
        <p:spPr>
          <a:xfrm>
            <a:off x="1090771" y="357166"/>
            <a:ext cx="5293740" cy="571504"/>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0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Развитие</a:t>
            </a:r>
            <a:r>
              <a:rPr kumimoji="0" lang="ru-RU" sz="3000" i="0" u="none" strike="noStrike" kern="1200" cap="none" spc="0" normalizeH="0" noProof="0" dirty="0" smtClean="0">
                <a:ln>
                  <a:noFill/>
                </a:ln>
                <a:solidFill>
                  <a:schemeClr val="bg1"/>
                </a:solidFill>
                <a:effectLst>
                  <a:outerShdw blurRad="38100" dist="38100" dir="2700000" algn="tl">
                    <a:srgbClr val="000000">
                      <a:alpha val="43137"/>
                    </a:srgbClr>
                  </a:outerShdw>
                </a:effectLst>
                <a:uLnTx/>
                <a:uFillTx/>
                <a:ea typeface="+mj-ea"/>
                <a:cs typeface="+mj-cs"/>
              </a:rPr>
              <a:t> программы</a:t>
            </a:r>
            <a:endParaRPr kumimoji="0" lang="ru-RU" sz="30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sp>
        <p:nvSpPr>
          <p:cNvPr id="17409" name="Rectangle 1"/>
          <p:cNvSpPr>
            <a:spLocks noChangeArrowheads="1"/>
          </p:cNvSpPr>
          <p:nvPr/>
        </p:nvSpPr>
        <p:spPr bwMode="auto">
          <a:xfrm>
            <a:off x="1000100" y="1285860"/>
            <a:ext cx="7643866" cy="5216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ts val="600"/>
              </a:spcAft>
            </a:pPr>
            <a:r>
              <a:rPr lang="ru-RU" sz="2000" b="1" dirty="0" smtClean="0">
                <a:latin typeface="+mj-lt"/>
                <a:ea typeface="Times New Roman" pitchFamily="18" charset="0"/>
              </a:rPr>
              <a:t>В дальнейшем деятельность сети центров семейной реабилитации будет продолжена.</a:t>
            </a:r>
          </a:p>
          <a:p>
            <a:pPr marL="444500"/>
            <a:r>
              <a:rPr lang="ru-RU" sz="1600" dirty="0" smtClean="0"/>
              <a:t>Координатором сети будет выступать Центр семейной реабилитации в г. Самара.</a:t>
            </a:r>
          </a:p>
          <a:p>
            <a:pPr marL="444500"/>
            <a:r>
              <a:rPr lang="ru-RU" sz="1600" dirty="0" smtClean="0"/>
              <a:t>Основными направлениями поддержания и развития созданной модели семейной реабилитации будут: </a:t>
            </a:r>
          </a:p>
          <a:p>
            <a:pPr marL="803275" indent="-358775">
              <a:buFont typeface="Courier New" pitchFamily="49" charset="0"/>
              <a:buChar char="o"/>
            </a:pPr>
            <a:r>
              <a:rPr lang="ru-RU" sz="1600" dirty="0" smtClean="0"/>
              <a:t>Привлечение средств и ресурсов для обеспечения деятельности центров от социальных партнеров.</a:t>
            </a:r>
          </a:p>
          <a:p>
            <a:pPr marL="803275" indent="-358775">
              <a:buFont typeface="Courier New" pitchFamily="49" charset="0"/>
              <a:buChar char="o"/>
            </a:pPr>
            <a:r>
              <a:rPr lang="ru-RU" sz="1600" dirty="0" smtClean="0"/>
              <a:t>Расширение общественного – пациентского и волонтерского- участия в работе центров.</a:t>
            </a:r>
          </a:p>
          <a:p>
            <a:pPr marL="803275" indent="-358775">
              <a:buFont typeface="Courier New" pitchFamily="49" charset="0"/>
              <a:buChar char="o"/>
            </a:pPr>
            <a:r>
              <a:rPr lang="ru-RU" sz="1600" dirty="0" smtClean="0"/>
              <a:t>Привлечение внимание специалистов и широкой общественности к возможностям общественной семейной реабилитации пациентов.</a:t>
            </a:r>
          </a:p>
          <a:p>
            <a:pPr marL="803275" indent="-358775">
              <a:buFont typeface="Courier New" pitchFamily="49" charset="0"/>
              <a:buChar char="o"/>
            </a:pPr>
            <a:r>
              <a:rPr lang="ru-RU" sz="1600" dirty="0" smtClean="0"/>
              <a:t>Развитие методической базы семейной реабилитации. </a:t>
            </a:r>
          </a:p>
          <a:p>
            <a:pPr marL="803275" indent="-358775">
              <a:buFont typeface="Courier New" pitchFamily="49" charset="0"/>
              <a:buChar char="o"/>
            </a:pPr>
            <a:r>
              <a:rPr lang="ru-RU" sz="1600" dirty="0" smtClean="0"/>
              <a:t>Организация процессов обмена опытом.</a:t>
            </a:r>
          </a:p>
          <a:p>
            <a:pPr marL="803275" indent="-358775">
              <a:buFont typeface="Courier New" pitchFamily="49" charset="0"/>
              <a:buChar char="o"/>
            </a:pPr>
            <a:r>
              <a:rPr lang="ru-RU" sz="1600" dirty="0" smtClean="0"/>
              <a:t>Включение в регионах центров в систему общественно-государственной реабилитации инвалидов.</a:t>
            </a:r>
          </a:p>
          <a:p>
            <a:pPr marL="444500"/>
            <a:r>
              <a:rPr lang="ru-RU" sz="1600" dirty="0" smtClean="0">
                <a:latin typeface="+mj-lt"/>
                <a:ea typeface="Times New Roman" pitchFamily="18" charset="0"/>
              </a:rPr>
              <a:t>Продвижение модели Центра семейной реабилитации на федеральном уровне будет осуществляться Общероссийской общественной организацией инвалидов больных рассеянным склерозом при поддержке Всероссийского союза пациентов</a:t>
            </a:r>
            <a:endParaRPr lang="ru-RU" sz="1500" dirty="0" smtClean="0">
              <a:latin typeface="+mj-lt"/>
              <a:ea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1643050"/>
            <a:ext cx="7772400" cy="1143008"/>
          </a:xfrm>
        </p:spPr>
        <p:txBody>
          <a:bodyPr>
            <a:normAutofit/>
          </a:bodyPr>
          <a:lstStyle/>
          <a:p>
            <a:pPr algn="l"/>
            <a:r>
              <a:rPr lang="ru-RU" sz="2000" b="1" dirty="0" smtClean="0"/>
              <a:t>Распространение модели семейной социальной реабилитации больных неврологическими заболеваниями и организация ресурсной поддержки пациентских НКО</a:t>
            </a:r>
            <a:endParaRPr lang="ru-RU" sz="2000" b="1" dirty="0"/>
          </a:p>
        </p:txBody>
      </p:sp>
      <p:grpSp>
        <p:nvGrpSpPr>
          <p:cNvPr id="12" name="Группа 11"/>
          <p:cNvGrpSpPr/>
          <p:nvPr/>
        </p:nvGrpSpPr>
        <p:grpSpPr>
          <a:xfrm>
            <a:off x="785786" y="857232"/>
            <a:ext cx="5572163" cy="642941"/>
            <a:chOff x="785786" y="714356"/>
            <a:chExt cx="5572163" cy="642941"/>
          </a:xfrm>
        </p:grpSpPr>
        <p:pic>
          <p:nvPicPr>
            <p:cNvPr id="4" name="Рисунок 3" descr="blok.png"/>
            <p:cNvPicPr>
              <a:picLocks noChangeAspect="1"/>
            </p:cNvPicPr>
            <p:nvPr/>
          </p:nvPicPr>
          <p:blipFill>
            <a:blip r:embed="rId2" cstate="print"/>
            <a:stretch>
              <a:fillRect/>
            </a:stretch>
          </p:blipFill>
          <p:spPr>
            <a:xfrm>
              <a:off x="785786" y="714356"/>
              <a:ext cx="5572163" cy="642941"/>
            </a:xfrm>
            <a:prstGeom prst="rect">
              <a:avLst/>
            </a:prstGeom>
          </p:spPr>
        </p:pic>
        <p:sp>
          <p:nvSpPr>
            <p:cNvPr id="6" name="Заголовок 1"/>
            <p:cNvSpPr txBox="1">
              <a:spLocks/>
            </p:cNvSpPr>
            <p:nvPr/>
          </p:nvSpPr>
          <p:spPr>
            <a:xfrm>
              <a:off x="1000100" y="714356"/>
              <a:ext cx="4857784" cy="571504"/>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0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Программа</a:t>
              </a:r>
              <a:endParaRPr kumimoji="0" lang="ru-RU" sz="30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grpSp>
      <p:sp>
        <p:nvSpPr>
          <p:cNvPr id="8" name="Заголовок 1"/>
          <p:cNvSpPr txBox="1">
            <a:spLocks/>
          </p:cNvSpPr>
          <p:nvPr/>
        </p:nvSpPr>
        <p:spPr>
          <a:xfrm>
            <a:off x="1071538" y="4572008"/>
            <a:ext cx="7772400" cy="1143008"/>
          </a:xfrm>
          <a:prstGeom prst="rect">
            <a:avLst/>
          </a:prstGeom>
        </p:spPr>
        <p:txBody>
          <a:bodyPr vert="horz" lIns="91440" tIns="45720" rIns="91440" bIns="45720" rtlCol="0" anchor="ctr">
            <a:normAutofit/>
          </a:bodyPr>
          <a:lstStyle/>
          <a:p>
            <a:r>
              <a:rPr lang="ru-RU" sz="2000" b="1" dirty="0" smtClean="0">
                <a:latin typeface="+mj-lt"/>
                <a:ea typeface="+mj-ea"/>
                <a:cs typeface="+mj-cs"/>
              </a:rPr>
              <a:t>Общероссийская Общественная Организация инвалидов больных рассеянным склерозом</a:t>
            </a:r>
          </a:p>
          <a:p>
            <a:r>
              <a:rPr lang="ru-RU" sz="2000" b="1" dirty="0" smtClean="0">
                <a:latin typeface="+mj-lt"/>
                <a:ea typeface="+mj-ea"/>
                <a:cs typeface="+mj-cs"/>
              </a:rPr>
              <a:t>125040, г.Москва, ул.Верхняя, д.34, стр.1, http://www.ms2002.ru</a:t>
            </a:r>
            <a:endParaRPr lang="ru-RU" sz="2000" b="1" dirty="0">
              <a:latin typeface="+mj-lt"/>
              <a:ea typeface="+mj-ea"/>
              <a:cs typeface="+mj-cs"/>
            </a:endParaRPr>
          </a:p>
        </p:txBody>
      </p:sp>
      <p:grpSp>
        <p:nvGrpSpPr>
          <p:cNvPr id="11" name="Группа 10"/>
          <p:cNvGrpSpPr/>
          <p:nvPr/>
        </p:nvGrpSpPr>
        <p:grpSpPr>
          <a:xfrm>
            <a:off x="785786" y="3786190"/>
            <a:ext cx="5572163" cy="642941"/>
            <a:chOff x="785786" y="3357562"/>
            <a:chExt cx="5572163" cy="642941"/>
          </a:xfrm>
        </p:grpSpPr>
        <p:pic>
          <p:nvPicPr>
            <p:cNvPr id="9" name="Рисунок 8" descr="blok.png"/>
            <p:cNvPicPr>
              <a:picLocks noChangeAspect="1"/>
            </p:cNvPicPr>
            <p:nvPr/>
          </p:nvPicPr>
          <p:blipFill>
            <a:blip r:embed="rId2" cstate="print"/>
            <a:stretch>
              <a:fillRect/>
            </a:stretch>
          </p:blipFill>
          <p:spPr>
            <a:xfrm>
              <a:off x="785786" y="3357562"/>
              <a:ext cx="5572163" cy="642941"/>
            </a:xfrm>
            <a:prstGeom prst="rect">
              <a:avLst/>
            </a:prstGeom>
          </p:spPr>
        </p:pic>
        <p:sp>
          <p:nvSpPr>
            <p:cNvPr id="10" name="Заголовок 1"/>
            <p:cNvSpPr txBox="1">
              <a:spLocks/>
            </p:cNvSpPr>
            <p:nvPr/>
          </p:nvSpPr>
          <p:spPr>
            <a:xfrm>
              <a:off x="1071538" y="3357562"/>
              <a:ext cx="4857784" cy="571504"/>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0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Исполнитель</a:t>
              </a:r>
              <a:endParaRPr kumimoji="0" lang="ru-RU" sz="30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1428736"/>
            <a:ext cx="7772400" cy="642942"/>
          </a:xfrm>
        </p:spPr>
        <p:txBody>
          <a:bodyPr>
            <a:normAutofit/>
          </a:bodyPr>
          <a:lstStyle/>
          <a:p>
            <a:pPr algn="l"/>
            <a:r>
              <a:rPr lang="ru-RU" sz="2000" b="1" dirty="0" smtClean="0"/>
              <a:t>1 декабря 2013 года - 30 июня 2015 года</a:t>
            </a:r>
            <a:endParaRPr lang="ru-RU" sz="2000" b="1" dirty="0"/>
          </a:p>
        </p:txBody>
      </p:sp>
      <p:grpSp>
        <p:nvGrpSpPr>
          <p:cNvPr id="3" name="Группа 11"/>
          <p:cNvGrpSpPr/>
          <p:nvPr/>
        </p:nvGrpSpPr>
        <p:grpSpPr>
          <a:xfrm>
            <a:off x="785786" y="642918"/>
            <a:ext cx="5572163" cy="642941"/>
            <a:chOff x="785786" y="714356"/>
            <a:chExt cx="5572163" cy="642941"/>
          </a:xfrm>
        </p:grpSpPr>
        <p:pic>
          <p:nvPicPr>
            <p:cNvPr id="4" name="Рисунок 3" descr="blok.png"/>
            <p:cNvPicPr>
              <a:picLocks noChangeAspect="1"/>
            </p:cNvPicPr>
            <p:nvPr/>
          </p:nvPicPr>
          <p:blipFill>
            <a:blip r:embed="rId2" cstate="print"/>
            <a:stretch>
              <a:fillRect/>
            </a:stretch>
          </p:blipFill>
          <p:spPr>
            <a:xfrm>
              <a:off x="785786" y="714356"/>
              <a:ext cx="5572163" cy="642941"/>
            </a:xfrm>
            <a:prstGeom prst="rect">
              <a:avLst/>
            </a:prstGeom>
          </p:spPr>
        </p:pic>
        <p:sp>
          <p:nvSpPr>
            <p:cNvPr id="6" name="Заголовок 1"/>
            <p:cNvSpPr txBox="1">
              <a:spLocks/>
            </p:cNvSpPr>
            <p:nvPr/>
          </p:nvSpPr>
          <p:spPr>
            <a:xfrm>
              <a:off x="1000100" y="714356"/>
              <a:ext cx="4857784" cy="571504"/>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0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Сроки реализации</a:t>
              </a:r>
              <a:endParaRPr kumimoji="0" lang="ru-RU" sz="30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grpSp>
      <p:sp>
        <p:nvSpPr>
          <p:cNvPr id="8" name="Заголовок 1"/>
          <p:cNvSpPr txBox="1">
            <a:spLocks/>
          </p:cNvSpPr>
          <p:nvPr/>
        </p:nvSpPr>
        <p:spPr>
          <a:xfrm>
            <a:off x="1071538" y="3643314"/>
            <a:ext cx="7772400" cy="2357454"/>
          </a:xfrm>
          <a:prstGeom prst="rect">
            <a:avLst/>
          </a:prstGeom>
        </p:spPr>
        <p:txBody>
          <a:bodyPr vert="horz" lIns="91440" tIns="45720" rIns="91440" bIns="45720" rtlCol="0" anchor="ctr">
            <a:noAutofit/>
          </a:bodyPr>
          <a:lstStyle/>
          <a:p>
            <a:pPr>
              <a:spcBef>
                <a:spcPct val="0"/>
              </a:spcBef>
            </a:pPr>
            <a:r>
              <a:rPr lang="ru-RU" sz="2000" b="1" dirty="0" smtClean="0">
                <a:latin typeface="+mj-lt"/>
                <a:ea typeface="+mj-ea"/>
                <a:cs typeface="+mj-cs"/>
              </a:rPr>
              <a:t>23 субъекта Российской Федерации: Алтайский край, Волгоградская область, Воронежская область, г. Москва, г. Санкт-Петербург, Кировская область, Краснодарский край, Курганская область, Новгородская область, Новосибирская область, Омская область Пермский край, Республика Башкортостан, Республика Калмыкия, Республика Татарстан, Республика Удмуртия, Ростовская область, Самарская область, Свердловская область, Тверская область, Томская область, Ульяновская область, Ханты-Мансийский автономный округ –</a:t>
            </a:r>
            <a:r>
              <a:rPr lang="ru-RU" sz="2000" b="1" dirty="0" err="1" smtClean="0">
                <a:latin typeface="+mj-lt"/>
                <a:ea typeface="+mj-ea"/>
                <a:cs typeface="+mj-cs"/>
              </a:rPr>
              <a:t>Югра</a:t>
            </a:r>
            <a:r>
              <a:rPr lang="ru-RU" sz="2000" b="1" dirty="0" smtClean="0">
                <a:latin typeface="+mj-lt"/>
                <a:ea typeface="+mj-ea"/>
                <a:cs typeface="+mj-cs"/>
              </a:rPr>
              <a:t>.</a:t>
            </a:r>
          </a:p>
        </p:txBody>
      </p:sp>
      <p:grpSp>
        <p:nvGrpSpPr>
          <p:cNvPr id="5" name="Группа 10"/>
          <p:cNvGrpSpPr/>
          <p:nvPr/>
        </p:nvGrpSpPr>
        <p:grpSpPr>
          <a:xfrm>
            <a:off x="785786" y="2643182"/>
            <a:ext cx="5572163" cy="642941"/>
            <a:chOff x="785786" y="3357562"/>
            <a:chExt cx="5572163" cy="642941"/>
          </a:xfrm>
        </p:grpSpPr>
        <p:pic>
          <p:nvPicPr>
            <p:cNvPr id="9" name="Рисунок 8" descr="blok.png"/>
            <p:cNvPicPr>
              <a:picLocks noChangeAspect="1"/>
            </p:cNvPicPr>
            <p:nvPr/>
          </p:nvPicPr>
          <p:blipFill>
            <a:blip r:embed="rId2" cstate="print"/>
            <a:stretch>
              <a:fillRect/>
            </a:stretch>
          </p:blipFill>
          <p:spPr>
            <a:xfrm>
              <a:off x="785786" y="3357562"/>
              <a:ext cx="5572163" cy="642941"/>
            </a:xfrm>
            <a:prstGeom prst="rect">
              <a:avLst/>
            </a:prstGeom>
          </p:spPr>
        </p:pic>
        <p:sp>
          <p:nvSpPr>
            <p:cNvPr id="10" name="Заголовок 1"/>
            <p:cNvSpPr txBox="1">
              <a:spLocks/>
            </p:cNvSpPr>
            <p:nvPr/>
          </p:nvSpPr>
          <p:spPr>
            <a:xfrm>
              <a:off x="1071538" y="3357562"/>
              <a:ext cx="4857784" cy="571504"/>
            </a:xfrm>
            <a:prstGeom prst="rect">
              <a:avLst/>
            </a:prstGeom>
          </p:spPr>
          <p:txBody>
            <a:bodyPr vert="horz" lIns="91440" tIns="45720" rIns="91440" bIns="45720" rtlCol="0" anchor="ctr">
              <a:noAutofit/>
            </a:bodyPr>
            <a:lstStyle/>
            <a:p>
              <a:pPr>
                <a:lnSpc>
                  <a:spcPct val="120000"/>
                </a:lnSpc>
                <a:spcBef>
                  <a:spcPct val="0"/>
                </a:spcBef>
              </a:pPr>
              <a:r>
                <a:rPr lang="ru-RU" sz="2900" dirty="0" smtClean="0">
                  <a:solidFill>
                    <a:schemeClr val="bg1"/>
                  </a:solidFill>
                  <a:effectLst>
                    <a:outerShdw blurRad="38100" dist="38100" dir="2700000" algn="tl">
                      <a:srgbClr val="000000">
                        <a:alpha val="43137"/>
                      </a:srgbClr>
                    </a:outerShdw>
                  </a:effectLst>
                  <a:ea typeface="+mj-ea"/>
                  <a:cs typeface="+mj-cs"/>
                </a:rPr>
                <a:t>Территория реализации</a:t>
              </a:r>
              <a:endParaRPr lang="ru-RU" sz="2900" dirty="0">
                <a:solidFill>
                  <a:schemeClr val="bg1"/>
                </a:solidFill>
                <a:effectLst>
                  <a:outerShdw blurRad="38100" dist="38100" dir="2700000" algn="tl">
                    <a:srgbClr val="000000">
                      <a:alpha val="43137"/>
                    </a:srgbClr>
                  </a:outerShdw>
                </a:effectLst>
                <a:ea typeface="+mj-ea"/>
                <a:cs typeface="+mj-cs"/>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11"/>
          <p:cNvGrpSpPr/>
          <p:nvPr/>
        </p:nvGrpSpPr>
        <p:grpSpPr>
          <a:xfrm>
            <a:off x="785786" y="857232"/>
            <a:ext cx="5572163" cy="642941"/>
            <a:chOff x="785786" y="714356"/>
            <a:chExt cx="5572163" cy="642941"/>
          </a:xfrm>
        </p:grpSpPr>
        <p:pic>
          <p:nvPicPr>
            <p:cNvPr id="4" name="Рисунок 3" descr="blok.png"/>
            <p:cNvPicPr>
              <a:picLocks noChangeAspect="1"/>
            </p:cNvPicPr>
            <p:nvPr/>
          </p:nvPicPr>
          <p:blipFill>
            <a:blip r:embed="rId2" cstate="print"/>
            <a:stretch>
              <a:fillRect/>
            </a:stretch>
          </p:blipFill>
          <p:spPr>
            <a:xfrm>
              <a:off x="785786" y="714356"/>
              <a:ext cx="5572163" cy="642941"/>
            </a:xfrm>
            <a:prstGeom prst="rect">
              <a:avLst/>
            </a:prstGeom>
          </p:spPr>
        </p:pic>
        <p:sp>
          <p:nvSpPr>
            <p:cNvPr id="6" name="Заголовок 1"/>
            <p:cNvSpPr txBox="1">
              <a:spLocks/>
            </p:cNvSpPr>
            <p:nvPr/>
          </p:nvSpPr>
          <p:spPr>
            <a:xfrm>
              <a:off x="1000100" y="714356"/>
              <a:ext cx="4857784" cy="571504"/>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0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Источники финансирования</a:t>
              </a:r>
              <a:endParaRPr kumimoji="0" lang="ru-RU" sz="30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grpSp>
      <p:graphicFrame>
        <p:nvGraphicFramePr>
          <p:cNvPr id="12" name="Таблица 11"/>
          <p:cNvGraphicFramePr>
            <a:graphicFrameLocks noGrp="1"/>
          </p:cNvGraphicFramePr>
          <p:nvPr/>
        </p:nvGraphicFramePr>
        <p:xfrm>
          <a:off x="1142976" y="2143116"/>
          <a:ext cx="7429552" cy="3714776"/>
        </p:xfrm>
        <a:graphic>
          <a:graphicData uri="http://schemas.openxmlformats.org/drawingml/2006/table">
            <a:tbl>
              <a:tblPr/>
              <a:tblGrid>
                <a:gridCol w="5429288"/>
                <a:gridCol w="2000264"/>
              </a:tblGrid>
              <a:tr h="928694">
                <a:tc>
                  <a:txBody>
                    <a:bodyPr/>
                    <a:lstStyle/>
                    <a:p>
                      <a:pPr>
                        <a:spcAft>
                          <a:spcPts val="0"/>
                        </a:spcAft>
                      </a:pPr>
                      <a:r>
                        <a:rPr lang="ru-RU" sz="2000" b="1" dirty="0">
                          <a:latin typeface="+mj-lt"/>
                          <a:ea typeface="Times New Roman"/>
                        </a:rPr>
                        <a:t>Общая сумма расходов на реализацию </a:t>
                      </a:r>
                      <a:r>
                        <a:rPr lang="ru-RU" sz="2000" b="1" dirty="0" smtClean="0">
                          <a:latin typeface="+mj-lt"/>
                          <a:ea typeface="Times New Roman"/>
                        </a:rPr>
                        <a:t/>
                      </a:r>
                      <a:br>
                        <a:rPr lang="ru-RU" sz="2000" b="1" dirty="0" smtClean="0">
                          <a:latin typeface="+mj-lt"/>
                          <a:ea typeface="Times New Roman"/>
                        </a:rPr>
                      </a:br>
                      <a:r>
                        <a:rPr lang="ru-RU" sz="2000" b="1" dirty="0" smtClean="0">
                          <a:latin typeface="+mj-lt"/>
                          <a:ea typeface="Times New Roman"/>
                        </a:rPr>
                        <a:t>программы</a:t>
                      </a:r>
                      <a:r>
                        <a:rPr lang="ru-RU" sz="2000" b="1" dirty="0">
                          <a:latin typeface="+mj-lt"/>
                          <a:ea typeface="Times New Roman"/>
                        </a:rPr>
                        <a:t>, </a:t>
                      </a:r>
                      <a:r>
                        <a:rPr lang="ru-RU" sz="2000" b="1" dirty="0" smtClean="0">
                          <a:latin typeface="+mj-lt"/>
                          <a:ea typeface="Times New Roman"/>
                        </a:rPr>
                        <a:t>руб.</a:t>
                      </a:r>
                      <a:endParaRPr lang="ru-RU" sz="2000" b="1" dirty="0">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2000" b="1" dirty="0">
                          <a:latin typeface="+mj-lt"/>
                          <a:ea typeface="Times New Roman"/>
                        </a:rPr>
                        <a:t>16 119 </a:t>
                      </a:r>
                      <a:r>
                        <a:rPr lang="ru-RU" sz="2000" b="1" dirty="0" smtClean="0">
                          <a:latin typeface="+mj-lt"/>
                          <a:ea typeface="Times New Roman"/>
                        </a:rPr>
                        <a:t>700,0</a:t>
                      </a:r>
                      <a:endParaRPr lang="ru-RU" sz="2000" b="1" dirty="0">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8694">
                <a:tc>
                  <a:txBody>
                    <a:bodyPr/>
                    <a:lstStyle/>
                    <a:p>
                      <a:pPr>
                        <a:spcAft>
                          <a:spcPts val="0"/>
                        </a:spcAft>
                      </a:pPr>
                      <a:r>
                        <a:rPr lang="ru-RU" sz="2000" b="1" dirty="0">
                          <a:latin typeface="+mj-lt"/>
                          <a:ea typeface="Times New Roman"/>
                        </a:rPr>
                        <a:t>Запрашиваемый размер субсидии из </a:t>
                      </a:r>
                      <a:r>
                        <a:rPr lang="ru-RU" sz="2000" b="1" dirty="0" smtClean="0">
                          <a:latin typeface="+mj-lt"/>
                          <a:ea typeface="Times New Roman"/>
                        </a:rPr>
                        <a:t/>
                      </a:r>
                      <a:br>
                        <a:rPr lang="ru-RU" sz="2000" b="1" dirty="0" smtClean="0">
                          <a:latin typeface="+mj-lt"/>
                          <a:ea typeface="Times New Roman"/>
                        </a:rPr>
                      </a:br>
                      <a:r>
                        <a:rPr lang="ru-RU" sz="2000" b="1" dirty="0" smtClean="0">
                          <a:latin typeface="+mj-lt"/>
                          <a:ea typeface="Times New Roman"/>
                        </a:rPr>
                        <a:t>федерального </a:t>
                      </a:r>
                      <a:r>
                        <a:rPr lang="ru-RU" sz="2000" b="1" dirty="0">
                          <a:latin typeface="+mj-lt"/>
                          <a:ea typeface="Times New Roman"/>
                        </a:rPr>
                        <a:t>бюджета, </a:t>
                      </a:r>
                      <a:r>
                        <a:rPr lang="ru-RU" sz="2000" b="1" dirty="0" smtClean="0">
                          <a:latin typeface="+mj-lt"/>
                          <a:ea typeface="Times New Roman"/>
                        </a:rPr>
                        <a:t>руб.</a:t>
                      </a:r>
                      <a:endParaRPr lang="ru-RU" sz="2000" b="1" dirty="0">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2000" b="1" dirty="0">
                          <a:latin typeface="+mj-lt"/>
                          <a:ea typeface="Times New Roman"/>
                        </a:rPr>
                        <a:t>9 807 </a:t>
                      </a:r>
                      <a:r>
                        <a:rPr lang="ru-RU" sz="2000" b="1" dirty="0" smtClean="0">
                          <a:latin typeface="+mj-lt"/>
                          <a:ea typeface="Times New Roman"/>
                        </a:rPr>
                        <a:t>200,0</a:t>
                      </a:r>
                      <a:endParaRPr lang="ru-RU" sz="2000" b="1" dirty="0">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8694">
                <a:tc>
                  <a:txBody>
                    <a:bodyPr/>
                    <a:lstStyle/>
                    <a:p>
                      <a:pPr>
                        <a:spcAft>
                          <a:spcPts val="0"/>
                        </a:spcAft>
                      </a:pPr>
                      <a:r>
                        <a:rPr lang="ru-RU" sz="2000" b="1" dirty="0">
                          <a:latin typeface="+mj-lt"/>
                          <a:ea typeface="Times New Roman"/>
                        </a:rPr>
                        <a:t>Сумма </a:t>
                      </a:r>
                      <a:r>
                        <a:rPr lang="ru-RU" sz="2000" b="1" dirty="0" err="1">
                          <a:latin typeface="+mj-lt"/>
                          <a:ea typeface="Times New Roman"/>
                        </a:rPr>
                        <a:t>софинансирования</a:t>
                      </a:r>
                      <a:r>
                        <a:rPr lang="ru-RU" sz="2000" b="1" dirty="0">
                          <a:latin typeface="+mj-lt"/>
                          <a:ea typeface="Times New Roman"/>
                        </a:rPr>
                        <a:t> за счет средств бюджетов субъектов РФ, местных бюджетов, </a:t>
                      </a:r>
                      <a:r>
                        <a:rPr lang="ru-RU" sz="2000" b="1" dirty="0" smtClean="0">
                          <a:latin typeface="+mj-lt"/>
                          <a:ea typeface="Times New Roman"/>
                        </a:rPr>
                        <a:t>руб.</a:t>
                      </a:r>
                      <a:endParaRPr lang="ru-RU" sz="2000" b="1" dirty="0">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2000" b="1" dirty="0">
                          <a:latin typeface="+mj-lt"/>
                          <a:ea typeface="Times New Roman"/>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8694">
                <a:tc>
                  <a:txBody>
                    <a:bodyPr/>
                    <a:lstStyle/>
                    <a:p>
                      <a:pPr>
                        <a:spcAft>
                          <a:spcPts val="0"/>
                        </a:spcAft>
                      </a:pPr>
                      <a:r>
                        <a:rPr lang="ru-RU" sz="2000" b="1" dirty="0">
                          <a:latin typeface="+mj-lt"/>
                          <a:ea typeface="Times New Roman"/>
                        </a:rPr>
                        <a:t>Предполагаемая сумма </a:t>
                      </a:r>
                      <a:r>
                        <a:rPr lang="ru-RU" sz="2000" b="1" dirty="0" err="1">
                          <a:latin typeface="+mj-lt"/>
                          <a:ea typeface="Times New Roman"/>
                        </a:rPr>
                        <a:t>софинансирования</a:t>
                      </a:r>
                      <a:r>
                        <a:rPr lang="ru-RU" sz="2000" b="1" dirty="0">
                          <a:latin typeface="+mj-lt"/>
                          <a:ea typeface="Times New Roman"/>
                        </a:rPr>
                        <a:t> программы за счет внебюджетных источников, </a:t>
                      </a:r>
                      <a:r>
                        <a:rPr lang="ru-RU" sz="2000" b="1" dirty="0" smtClean="0">
                          <a:latin typeface="+mj-lt"/>
                          <a:ea typeface="Times New Roman"/>
                        </a:rPr>
                        <a:t>руб.</a:t>
                      </a:r>
                      <a:endParaRPr lang="ru-RU" sz="2000" b="1" dirty="0">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2000" b="1" dirty="0">
                          <a:latin typeface="+mj-lt"/>
                          <a:ea typeface="Times New Roman"/>
                        </a:rPr>
                        <a:t>6 312 </a:t>
                      </a:r>
                      <a:r>
                        <a:rPr lang="ru-RU" sz="2000" b="1" dirty="0" smtClean="0">
                          <a:latin typeface="+mj-lt"/>
                          <a:ea typeface="Times New Roman"/>
                        </a:rPr>
                        <a:t>500,0</a:t>
                      </a:r>
                      <a:endParaRPr lang="ru-RU" sz="2000" b="1" dirty="0">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2714620"/>
            <a:ext cx="7772400" cy="1785950"/>
          </a:xfrm>
        </p:spPr>
        <p:txBody>
          <a:bodyPr>
            <a:normAutofit/>
          </a:bodyPr>
          <a:lstStyle/>
          <a:p>
            <a:pPr algn="l"/>
            <a:r>
              <a:rPr lang="ru-RU" sz="2000" b="1" dirty="0" smtClean="0"/>
              <a:t>Цель программы: </a:t>
            </a:r>
            <a:br>
              <a:rPr lang="ru-RU" sz="2000" b="1" dirty="0" smtClean="0"/>
            </a:br>
            <a:r>
              <a:rPr lang="ru-RU" sz="2000" b="1" dirty="0" smtClean="0"/>
              <a:t>повышение качества работы социально ориентированных НКО, работающих с пациентами с неврологическими заболеваниями на основе развития модели семейных социально-реабилитационных центров в регионах</a:t>
            </a:r>
            <a:endParaRPr lang="ru-RU" sz="2000" b="1" dirty="0"/>
          </a:p>
        </p:txBody>
      </p:sp>
      <p:grpSp>
        <p:nvGrpSpPr>
          <p:cNvPr id="3" name="Группа 11"/>
          <p:cNvGrpSpPr/>
          <p:nvPr/>
        </p:nvGrpSpPr>
        <p:grpSpPr>
          <a:xfrm>
            <a:off x="785786" y="857232"/>
            <a:ext cx="6072230" cy="642941"/>
            <a:chOff x="785786" y="714356"/>
            <a:chExt cx="5572163" cy="642941"/>
          </a:xfrm>
        </p:grpSpPr>
        <p:pic>
          <p:nvPicPr>
            <p:cNvPr id="4" name="Рисунок 3" descr="blok.png"/>
            <p:cNvPicPr>
              <a:picLocks noChangeAspect="1"/>
            </p:cNvPicPr>
            <p:nvPr/>
          </p:nvPicPr>
          <p:blipFill>
            <a:blip r:embed="rId2" cstate="print"/>
            <a:stretch>
              <a:fillRect/>
            </a:stretch>
          </p:blipFill>
          <p:spPr>
            <a:xfrm>
              <a:off x="785786" y="714356"/>
              <a:ext cx="5572163" cy="642941"/>
            </a:xfrm>
            <a:prstGeom prst="rect">
              <a:avLst/>
            </a:prstGeom>
          </p:spPr>
        </p:pic>
        <p:sp>
          <p:nvSpPr>
            <p:cNvPr id="6" name="Заголовок 1"/>
            <p:cNvSpPr txBox="1">
              <a:spLocks/>
            </p:cNvSpPr>
            <p:nvPr/>
          </p:nvSpPr>
          <p:spPr>
            <a:xfrm>
              <a:off x="1000100" y="714356"/>
              <a:ext cx="4857784" cy="571504"/>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0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Краткое описание</a:t>
              </a:r>
              <a:r>
                <a:rPr kumimoji="0" lang="ru-RU" sz="3000" i="0" u="none" strike="noStrike" kern="1200" cap="none" spc="0" normalizeH="0" noProof="0" dirty="0" smtClean="0">
                  <a:ln>
                    <a:noFill/>
                  </a:ln>
                  <a:solidFill>
                    <a:schemeClr val="bg1"/>
                  </a:solidFill>
                  <a:effectLst>
                    <a:outerShdw blurRad="38100" dist="38100" dir="2700000" algn="tl">
                      <a:srgbClr val="000000">
                        <a:alpha val="43137"/>
                      </a:srgbClr>
                    </a:outerShdw>
                  </a:effectLst>
                  <a:uLnTx/>
                  <a:uFillTx/>
                  <a:ea typeface="+mj-ea"/>
                  <a:cs typeface="+mj-cs"/>
                </a:rPr>
                <a:t> программы</a:t>
              </a:r>
              <a:endParaRPr kumimoji="0" lang="ru-RU" sz="30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lok.png"/>
          <p:cNvPicPr>
            <a:picLocks noChangeAspect="1"/>
          </p:cNvPicPr>
          <p:nvPr/>
        </p:nvPicPr>
        <p:blipFill>
          <a:blip r:embed="rId2" cstate="print"/>
          <a:stretch>
            <a:fillRect/>
          </a:stretch>
        </p:blipFill>
        <p:spPr>
          <a:xfrm>
            <a:off x="857224" y="500042"/>
            <a:ext cx="6072230" cy="642941"/>
          </a:xfrm>
          <a:prstGeom prst="rect">
            <a:avLst/>
          </a:prstGeom>
        </p:spPr>
      </p:pic>
      <p:sp>
        <p:nvSpPr>
          <p:cNvPr id="6" name="Заголовок 1"/>
          <p:cNvSpPr txBox="1">
            <a:spLocks/>
          </p:cNvSpPr>
          <p:nvPr/>
        </p:nvSpPr>
        <p:spPr>
          <a:xfrm>
            <a:off x="1090771" y="500042"/>
            <a:ext cx="5293740" cy="571504"/>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0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Краткое описание</a:t>
            </a:r>
            <a:r>
              <a:rPr kumimoji="0" lang="ru-RU" sz="3000" i="0" u="none" strike="noStrike" kern="1200" cap="none" spc="0" normalizeH="0" noProof="0" dirty="0" smtClean="0">
                <a:ln>
                  <a:noFill/>
                </a:ln>
                <a:solidFill>
                  <a:schemeClr val="bg1"/>
                </a:solidFill>
                <a:effectLst>
                  <a:outerShdw blurRad="38100" dist="38100" dir="2700000" algn="tl">
                    <a:srgbClr val="000000">
                      <a:alpha val="43137"/>
                    </a:srgbClr>
                  </a:outerShdw>
                </a:effectLst>
                <a:uLnTx/>
                <a:uFillTx/>
                <a:ea typeface="+mj-ea"/>
                <a:cs typeface="+mj-cs"/>
              </a:rPr>
              <a:t> программы</a:t>
            </a:r>
            <a:endParaRPr kumimoji="0" lang="ru-RU" sz="30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sp>
        <p:nvSpPr>
          <p:cNvPr id="17409" name="Rectangle 1"/>
          <p:cNvSpPr>
            <a:spLocks noChangeArrowheads="1"/>
          </p:cNvSpPr>
          <p:nvPr/>
        </p:nvSpPr>
        <p:spPr bwMode="auto">
          <a:xfrm>
            <a:off x="1071538" y="1785926"/>
            <a:ext cx="7500990" cy="38241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900"/>
              </a:spcAft>
              <a:buClrTx/>
              <a:buSzTx/>
              <a:buFontTx/>
              <a:buNone/>
              <a:tabLst/>
            </a:pPr>
            <a:r>
              <a:rPr kumimoji="0" lang="ru-RU" sz="2000" b="1" i="0" u="none" strike="noStrike" cap="none" normalizeH="0" baseline="0" dirty="0" smtClean="0">
                <a:ln>
                  <a:noFill/>
                </a:ln>
                <a:solidFill>
                  <a:schemeClr val="tx1"/>
                </a:solidFill>
                <a:effectLst/>
                <a:latin typeface="+mj-lt"/>
                <a:ea typeface="Times New Roman" pitchFamily="18" charset="0"/>
              </a:rPr>
              <a:t>Основные мероприятия программы: </a:t>
            </a:r>
            <a:endParaRPr kumimoji="0" lang="ru-RU" sz="2000" b="0" i="0" u="none" strike="noStrike" cap="none" normalizeH="0" baseline="0" dirty="0" smtClean="0">
              <a:ln>
                <a:noFill/>
              </a:ln>
              <a:solidFill>
                <a:schemeClr val="tx1"/>
              </a:solidFill>
              <a:effectLst/>
              <a:latin typeface="+mj-lt"/>
            </a:endParaRPr>
          </a:p>
          <a:p>
            <a:pPr marL="358775" marR="0" lvl="0" indent="-358775" algn="l" defTabSz="914400" rtl="0" eaLnBrk="0" fontAlgn="base" latinLnBrk="0" hangingPunct="0">
              <a:lnSpc>
                <a:spcPct val="100000"/>
              </a:lnSpc>
              <a:spcBef>
                <a:spcPct val="0"/>
              </a:spcBef>
              <a:spcAft>
                <a:spcPts val="900"/>
              </a:spcAft>
              <a:buClrTx/>
              <a:buSzTx/>
              <a:buFontTx/>
              <a:buChar char="•"/>
              <a:tabLst/>
            </a:pPr>
            <a:r>
              <a:rPr kumimoji="0" lang="ru-RU" sz="1700" i="0" u="none" strike="noStrike" cap="none" normalizeH="0" baseline="0" dirty="0" smtClean="0">
                <a:ln>
                  <a:noFill/>
                </a:ln>
                <a:solidFill>
                  <a:schemeClr val="tx1"/>
                </a:solidFill>
                <a:effectLst/>
                <a:latin typeface="+mj-lt"/>
                <a:ea typeface="Times New Roman" pitchFamily="18" charset="0"/>
              </a:rPr>
              <a:t>Разработка методических материалов описывающих модель социально-реабилитационного Центра.</a:t>
            </a:r>
          </a:p>
          <a:p>
            <a:pPr marL="358775" marR="0" lvl="0" indent="-358775" algn="l" defTabSz="914400" rtl="0" eaLnBrk="0" fontAlgn="base" latinLnBrk="0" hangingPunct="0">
              <a:lnSpc>
                <a:spcPct val="100000"/>
              </a:lnSpc>
              <a:spcBef>
                <a:spcPct val="0"/>
              </a:spcBef>
              <a:spcAft>
                <a:spcPts val="900"/>
              </a:spcAft>
              <a:buClrTx/>
              <a:buSzTx/>
              <a:buFontTx/>
              <a:buChar char="•"/>
              <a:tabLst/>
            </a:pPr>
            <a:r>
              <a:rPr kumimoji="0" lang="ru-RU" sz="1700" i="0" u="none" strike="noStrike" cap="none" normalizeH="0" baseline="0" dirty="0" smtClean="0">
                <a:ln>
                  <a:noFill/>
                </a:ln>
                <a:solidFill>
                  <a:schemeClr val="tx1"/>
                </a:solidFill>
                <a:effectLst/>
                <a:latin typeface="+mj-lt"/>
                <a:ea typeface="Times New Roman" pitchFamily="18" charset="0"/>
              </a:rPr>
              <a:t>Разработка образовательных программ Центра.</a:t>
            </a:r>
          </a:p>
          <a:p>
            <a:pPr marL="358775" marR="0" lvl="0" indent="-358775" algn="l" defTabSz="914400" rtl="0" eaLnBrk="0" fontAlgn="base" latinLnBrk="0" hangingPunct="0">
              <a:lnSpc>
                <a:spcPct val="100000"/>
              </a:lnSpc>
              <a:spcBef>
                <a:spcPct val="0"/>
              </a:spcBef>
              <a:spcAft>
                <a:spcPts val="900"/>
              </a:spcAft>
              <a:buClrTx/>
              <a:buSzTx/>
              <a:buFontTx/>
              <a:buChar char="•"/>
              <a:tabLst/>
            </a:pPr>
            <a:r>
              <a:rPr kumimoji="0" lang="ru-RU" sz="1700" i="0" u="none" strike="noStrike" cap="none" normalizeH="0" baseline="0" dirty="0" smtClean="0">
                <a:ln>
                  <a:noFill/>
                </a:ln>
                <a:solidFill>
                  <a:schemeClr val="tx1"/>
                </a:solidFill>
                <a:effectLst/>
                <a:latin typeface="+mj-lt"/>
                <a:ea typeface="Times New Roman" pitchFamily="18" charset="0"/>
              </a:rPr>
              <a:t>Очное и дистанционное обучение и консультационное сопровождение представителей региональных НКО и менеджеров региональных центров.</a:t>
            </a:r>
          </a:p>
          <a:p>
            <a:pPr marL="358775" marR="0" lvl="0" indent="-358775" algn="l" defTabSz="914400" rtl="0" eaLnBrk="0" fontAlgn="base" latinLnBrk="0" hangingPunct="0">
              <a:lnSpc>
                <a:spcPct val="100000"/>
              </a:lnSpc>
              <a:spcBef>
                <a:spcPct val="0"/>
              </a:spcBef>
              <a:spcAft>
                <a:spcPts val="900"/>
              </a:spcAft>
              <a:buClrTx/>
              <a:buSzTx/>
              <a:buFontTx/>
              <a:buChar char="•"/>
              <a:tabLst/>
            </a:pPr>
            <a:r>
              <a:rPr kumimoji="0" lang="ru-RU" sz="1700" i="0" u="none" strike="noStrike" cap="none" normalizeH="0" baseline="0" dirty="0" smtClean="0">
                <a:ln>
                  <a:noFill/>
                </a:ln>
                <a:solidFill>
                  <a:schemeClr val="tx1"/>
                </a:solidFill>
                <a:effectLst/>
                <a:latin typeface="+mj-lt"/>
                <a:ea typeface="Times New Roman" pitchFamily="18" charset="0"/>
              </a:rPr>
              <a:t>Организация работы 5 региональных центров семейной реабилитации.</a:t>
            </a:r>
          </a:p>
          <a:p>
            <a:pPr marL="358775" marR="0" lvl="0" indent="-358775" algn="l" defTabSz="914400" rtl="0" eaLnBrk="0" fontAlgn="base" latinLnBrk="0" hangingPunct="0">
              <a:lnSpc>
                <a:spcPct val="100000"/>
              </a:lnSpc>
              <a:spcBef>
                <a:spcPct val="0"/>
              </a:spcBef>
              <a:spcAft>
                <a:spcPts val="900"/>
              </a:spcAft>
              <a:buClrTx/>
              <a:buSzTx/>
              <a:buFontTx/>
              <a:buChar char="•"/>
              <a:tabLst/>
            </a:pPr>
            <a:r>
              <a:rPr kumimoji="0" lang="ru-RU" sz="1700" i="0" u="none" strike="noStrike" cap="none" normalizeH="0" baseline="0" dirty="0" smtClean="0">
                <a:ln>
                  <a:noFill/>
                </a:ln>
                <a:solidFill>
                  <a:schemeClr val="tx1"/>
                </a:solidFill>
                <a:effectLst/>
                <a:latin typeface="+mj-lt"/>
                <a:ea typeface="Times New Roman" pitchFamily="18" charset="0"/>
              </a:rPr>
              <a:t>Исследование лучших практик НКО, вовлеченных в проект.</a:t>
            </a:r>
          </a:p>
          <a:p>
            <a:pPr marL="358775" marR="0" lvl="0" indent="-358775" algn="l" defTabSz="914400" rtl="0" eaLnBrk="0" fontAlgn="base" latinLnBrk="0" hangingPunct="0">
              <a:lnSpc>
                <a:spcPct val="100000"/>
              </a:lnSpc>
              <a:spcBef>
                <a:spcPct val="0"/>
              </a:spcBef>
              <a:spcAft>
                <a:spcPts val="900"/>
              </a:spcAft>
              <a:buClrTx/>
              <a:buSzTx/>
              <a:buFontTx/>
              <a:buChar char="•"/>
              <a:tabLst/>
            </a:pPr>
            <a:r>
              <a:rPr kumimoji="0" lang="ru-RU" sz="1700" i="0" u="none" strike="noStrike" cap="none" normalizeH="0" baseline="0" dirty="0" smtClean="0">
                <a:ln>
                  <a:noFill/>
                </a:ln>
                <a:solidFill>
                  <a:schemeClr val="tx1"/>
                </a:solidFill>
                <a:effectLst/>
                <a:latin typeface="+mj-lt"/>
                <a:ea typeface="Times New Roman" pitchFamily="18" charset="0"/>
              </a:rPr>
              <a:t>Всероссийская конференция для НКО по социальной реабилитации.</a:t>
            </a:r>
          </a:p>
          <a:p>
            <a:pPr marL="358775" marR="0" lvl="0" indent="-358775" algn="l" defTabSz="914400" rtl="0" eaLnBrk="0" fontAlgn="base" latinLnBrk="0" hangingPunct="0">
              <a:lnSpc>
                <a:spcPct val="100000"/>
              </a:lnSpc>
              <a:spcBef>
                <a:spcPct val="0"/>
              </a:spcBef>
              <a:spcAft>
                <a:spcPts val="900"/>
              </a:spcAft>
              <a:buClrTx/>
              <a:buSzTx/>
              <a:buFontTx/>
              <a:buChar char="•"/>
              <a:tabLst/>
            </a:pPr>
            <a:r>
              <a:rPr kumimoji="0" lang="ru-RU" sz="1700" i="0" u="none" strike="noStrike" cap="none" normalizeH="0" baseline="0" dirty="0" smtClean="0">
                <a:ln>
                  <a:noFill/>
                </a:ln>
                <a:solidFill>
                  <a:schemeClr val="tx1"/>
                </a:solidFill>
                <a:effectLst/>
                <a:latin typeface="+mj-lt"/>
                <a:ea typeface="Times New Roman" pitchFamily="18" charset="0"/>
              </a:rPr>
              <a:t>Подготовка, издание и целевое распространение </a:t>
            </a:r>
            <a:r>
              <a:rPr kumimoji="0" lang="ru-RU" sz="1700" i="0" u="none" strike="noStrike" cap="none" normalizeH="0" baseline="0" dirty="0" err="1" smtClean="0">
                <a:ln>
                  <a:noFill/>
                </a:ln>
                <a:solidFill>
                  <a:schemeClr val="tx1"/>
                </a:solidFill>
                <a:effectLst/>
                <a:latin typeface="+mj-lt"/>
                <a:ea typeface="Times New Roman" pitchFamily="18" charset="0"/>
              </a:rPr>
              <a:t>методическо</a:t>
            </a:r>
            <a:r>
              <a:rPr kumimoji="0" lang="ru-RU" sz="1700" i="0" u="none" strike="noStrike" cap="none" normalizeH="0" baseline="0" dirty="0" smtClean="0">
                <a:ln>
                  <a:noFill/>
                </a:ln>
                <a:solidFill>
                  <a:schemeClr val="tx1"/>
                </a:solidFill>
                <a:effectLst/>
                <a:latin typeface="+mj-lt"/>
                <a:ea typeface="Times New Roman" pitchFamily="18" charset="0"/>
              </a:rPr>
              <a:t>-</a:t>
            </a:r>
            <a:r>
              <a:rPr kumimoji="0" lang="ru-RU" sz="1700" i="0" u="none" strike="noStrike" cap="none" normalizeH="0" dirty="0" smtClean="0">
                <a:ln>
                  <a:noFill/>
                </a:ln>
                <a:solidFill>
                  <a:schemeClr val="tx1"/>
                </a:solidFill>
                <a:effectLst/>
                <a:latin typeface="+mj-lt"/>
                <a:ea typeface="Times New Roman" pitchFamily="18" charset="0"/>
              </a:rPr>
              <a:t> информационных печатных и электронных материалов.</a:t>
            </a:r>
            <a:endParaRPr kumimoji="0" lang="ru-RU" sz="1700" i="0" u="none" strike="noStrike" cap="none" normalizeH="0" baseline="0" dirty="0" smtClean="0">
              <a:ln>
                <a:noFill/>
              </a:ln>
              <a:solidFill>
                <a:schemeClr val="tx1"/>
              </a:solidFill>
              <a:effectLst/>
              <a:latin typeface="+mj-lt"/>
              <a:ea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lok.png"/>
          <p:cNvPicPr>
            <a:picLocks noChangeAspect="1"/>
          </p:cNvPicPr>
          <p:nvPr/>
        </p:nvPicPr>
        <p:blipFill>
          <a:blip r:embed="rId2" cstate="print"/>
          <a:stretch>
            <a:fillRect/>
          </a:stretch>
        </p:blipFill>
        <p:spPr>
          <a:xfrm>
            <a:off x="857224" y="571480"/>
            <a:ext cx="6072230" cy="642941"/>
          </a:xfrm>
          <a:prstGeom prst="rect">
            <a:avLst/>
          </a:prstGeom>
        </p:spPr>
      </p:pic>
      <p:sp>
        <p:nvSpPr>
          <p:cNvPr id="6" name="Заголовок 1"/>
          <p:cNvSpPr txBox="1">
            <a:spLocks/>
          </p:cNvSpPr>
          <p:nvPr/>
        </p:nvSpPr>
        <p:spPr>
          <a:xfrm>
            <a:off x="1090771" y="571480"/>
            <a:ext cx="5293740" cy="571504"/>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0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Итоги и значимые результаты</a:t>
            </a:r>
            <a:endParaRPr kumimoji="0" lang="ru-RU" sz="30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sp>
        <p:nvSpPr>
          <p:cNvPr id="17409" name="Rectangle 1"/>
          <p:cNvSpPr>
            <a:spLocks noChangeArrowheads="1"/>
          </p:cNvSpPr>
          <p:nvPr/>
        </p:nvSpPr>
        <p:spPr bwMode="auto">
          <a:xfrm>
            <a:off x="1071538" y="1785926"/>
            <a:ext cx="764386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900"/>
              </a:spcAft>
              <a:buClrTx/>
              <a:buSzTx/>
              <a:buFontTx/>
              <a:buNone/>
              <a:tabLst/>
            </a:pPr>
            <a:r>
              <a:rPr kumimoji="0" lang="ru-RU" sz="2000" b="1" i="0" u="none" strike="noStrike" cap="none" normalizeH="0" baseline="0" dirty="0" smtClean="0">
                <a:ln>
                  <a:noFill/>
                </a:ln>
                <a:solidFill>
                  <a:schemeClr val="tx1"/>
                </a:solidFill>
                <a:effectLst/>
                <a:latin typeface="+mj-lt"/>
                <a:ea typeface="Times New Roman" pitchFamily="18" charset="0"/>
              </a:rPr>
              <a:t>Общие результаты</a:t>
            </a:r>
            <a:r>
              <a:rPr kumimoji="0" lang="ru-RU" sz="2000" b="1" i="0" u="none" strike="noStrike" cap="none" normalizeH="0" dirty="0" smtClean="0">
                <a:ln>
                  <a:noFill/>
                </a:ln>
                <a:solidFill>
                  <a:schemeClr val="tx1"/>
                </a:solidFill>
                <a:effectLst/>
                <a:latin typeface="+mj-lt"/>
                <a:ea typeface="Times New Roman" pitchFamily="18" charset="0"/>
              </a:rPr>
              <a:t> программы </a:t>
            </a:r>
            <a:r>
              <a:rPr kumimoji="0" lang="ru-RU" sz="2000" b="1" i="0" u="none" strike="noStrike" cap="none" normalizeH="0" baseline="0" dirty="0" smtClean="0">
                <a:ln>
                  <a:noFill/>
                </a:ln>
                <a:solidFill>
                  <a:schemeClr val="tx1"/>
                </a:solidFill>
                <a:effectLst/>
                <a:latin typeface="+mj-lt"/>
                <a:ea typeface="Times New Roman" pitchFamily="18" charset="0"/>
              </a:rPr>
              <a:t>: </a:t>
            </a:r>
            <a:endParaRPr kumimoji="0" lang="ru-RU" sz="2000" b="0" i="0" u="none" strike="noStrike" cap="none" normalizeH="0" baseline="0" dirty="0" smtClean="0">
              <a:ln>
                <a:noFill/>
              </a:ln>
              <a:solidFill>
                <a:schemeClr val="tx1"/>
              </a:solidFill>
              <a:effectLst/>
              <a:latin typeface="+mj-lt"/>
            </a:endParaRPr>
          </a:p>
          <a:p>
            <a:pPr marL="358775" indent="-358775" eaLnBrk="0" fontAlgn="base" hangingPunct="0">
              <a:spcBef>
                <a:spcPct val="0"/>
              </a:spcBef>
              <a:spcAft>
                <a:spcPts val="900"/>
              </a:spcAft>
              <a:buFontTx/>
              <a:buChar char="•"/>
            </a:pPr>
            <a:r>
              <a:rPr lang="ru-RU" sz="1700" dirty="0" smtClean="0">
                <a:latin typeface="+mj-lt"/>
                <a:ea typeface="Times New Roman" pitchFamily="18" charset="0"/>
              </a:rPr>
              <a:t>Создана методическая модель Центра семейной реабилитации.</a:t>
            </a:r>
          </a:p>
          <a:p>
            <a:pPr marL="358775" indent="-358775" eaLnBrk="0" fontAlgn="base" hangingPunct="0">
              <a:spcBef>
                <a:spcPct val="0"/>
              </a:spcBef>
              <a:spcAft>
                <a:spcPts val="900"/>
              </a:spcAft>
              <a:buFontTx/>
              <a:buChar char="•"/>
            </a:pPr>
            <a:r>
              <a:rPr lang="ru-RU" sz="1700" dirty="0" smtClean="0">
                <a:latin typeface="+mj-lt"/>
                <a:ea typeface="Times New Roman" pitchFamily="18" charset="0"/>
              </a:rPr>
              <a:t>Создана действующая на практике сеть общественных центров семейной реабилитации.</a:t>
            </a:r>
          </a:p>
          <a:p>
            <a:pPr marL="358775" indent="-358775" eaLnBrk="0" fontAlgn="base" hangingPunct="0">
              <a:spcBef>
                <a:spcPct val="0"/>
              </a:spcBef>
              <a:spcAft>
                <a:spcPts val="900"/>
              </a:spcAft>
              <a:buFontTx/>
              <a:buChar char="•"/>
            </a:pPr>
            <a:r>
              <a:rPr lang="ru-RU" sz="1700" dirty="0" smtClean="0">
                <a:latin typeface="+mj-lt"/>
                <a:ea typeface="Times New Roman" pitchFamily="18" charset="0"/>
              </a:rPr>
              <a:t>Расширена информационно-методическая ресурсная база социально ориентированных НКО пациентов.</a:t>
            </a:r>
          </a:p>
          <a:p>
            <a:pPr marL="358775" indent="-358775" eaLnBrk="0" fontAlgn="base" hangingPunct="0">
              <a:spcBef>
                <a:spcPct val="0"/>
              </a:spcBef>
              <a:spcAft>
                <a:spcPts val="900"/>
              </a:spcAft>
              <a:buFontTx/>
              <a:buChar char="•"/>
            </a:pPr>
            <a:r>
              <a:rPr lang="ru-RU" sz="1700" dirty="0" smtClean="0">
                <a:latin typeface="+mj-lt"/>
                <a:ea typeface="Times New Roman" pitchFamily="18" charset="0"/>
              </a:rPr>
              <a:t>Подготовлены региональные команды - точки развития системы центров.</a:t>
            </a:r>
          </a:p>
          <a:p>
            <a:pPr marL="358775" indent="-358775" eaLnBrk="0" fontAlgn="base" hangingPunct="0">
              <a:spcBef>
                <a:spcPct val="0"/>
              </a:spcBef>
              <a:spcAft>
                <a:spcPts val="900"/>
              </a:spcAft>
              <a:buFontTx/>
              <a:buChar char="•"/>
            </a:pPr>
            <a:r>
              <a:rPr lang="ru-RU" sz="1700" dirty="0" smtClean="0">
                <a:latin typeface="+mj-lt"/>
                <a:ea typeface="Times New Roman" pitchFamily="18" charset="0"/>
              </a:rPr>
              <a:t>Создана система взаимодействия между методистами и организаторами центров семейной реабилитации, пациентскими НКО, их социальными партнерами в регионах.</a:t>
            </a:r>
          </a:p>
          <a:p>
            <a:pPr marL="358775" indent="-358775" eaLnBrk="0" fontAlgn="base" hangingPunct="0">
              <a:spcBef>
                <a:spcPct val="0"/>
              </a:spcBef>
              <a:spcAft>
                <a:spcPts val="900"/>
              </a:spcAft>
              <a:buFontTx/>
              <a:buChar char="•"/>
            </a:pPr>
            <a:r>
              <a:rPr lang="ru-RU" sz="1700" dirty="0" smtClean="0">
                <a:latin typeface="+mj-lt"/>
                <a:ea typeface="Times New Roman" pitchFamily="18" charset="0"/>
              </a:rPr>
              <a:t>Запущена и ведется масштабная работа по развитию систем общественной реабилитации,  деятельности НКО пациентов, помощи гражданам.</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lok.png"/>
          <p:cNvPicPr>
            <a:picLocks noChangeAspect="1"/>
          </p:cNvPicPr>
          <p:nvPr/>
        </p:nvPicPr>
        <p:blipFill>
          <a:blip r:embed="rId2" cstate="print"/>
          <a:stretch>
            <a:fillRect/>
          </a:stretch>
        </p:blipFill>
        <p:spPr>
          <a:xfrm>
            <a:off x="837991" y="285728"/>
            <a:ext cx="6072230" cy="642941"/>
          </a:xfrm>
          <a:prstGeom prst="rect">
            <a:avLst/>
          </a:prstGeom>
        </p:spPr>
      </p:pic>
      <p:sp>
        <p:nvSpPr>
          <p:cNvPr id="6" name="Заголовок 1"/>
          <p:cNvSpPr txBox="1">
            <a:spLocks/>
          </p:cNvSpPr>
          <p:nvPr/>
        </p:nvSpPr>
        <p:spPr>
          <a:xfrm>
            <a:off x="1071538" y="285728"/>
            <a:ext cx="5293740" cy="571504"/>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0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Итоги и значимые результаты</a:t>
            </a:r>
            <a:endParaRPr kumimoji="0" lang="ru-RU" sz="30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sp>
        <p:nvSpPr>
          <p:cNvPr id="17409" name="Rectangle 1"/>
          <p:cNvSpPr>
            <a:spLocks noChangeArrowheads="1"/>
          </p:cNvSpPr>
          <p:nvPr/>
        </p:nvSpPr>
        <p:spPr bwMode="auto">
          <a:xfrm>
            <a:off x="1000100" y="1214422"/>
            <a:ext cx="7643866" cy="53630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900"/>
              </a:spcAft>
              <a:buClrTx/>
              <a:buSzTx/>
              <a:buFontTx/>
              <a:buNone/>
              <a:tabLst/>
            </a:pPr>
            <a:r>
              <a:rPr kumimoji="0" lang="ru-RU" sz="2000" b="1" i="0" u="none" strike="noStrike" cap="none" normalizeH="0" baseline="0" dirty="0" smtClean="0">
                <a:ln>
                  <a:noFill/>
                </a:ln>
                <a:solidFill>
                  <a:schemeClr val="tx1"/>
                </a:solidFill>
                <a:effectLst/>
                <a:latin typeface="+mj-lt"/>
                <a:ea typeface="Times New Roman" pitchFamily="18" charset="0"/>
              </a:rPr>
              <a:t>Непосредственные</a:t>
            </a:r>
            <a:r>
              <a:rPr kumimoji="0" lang="ru-RU" sz="2000" b="1" i="0" u="none" strike="noStrike" cap="none" normalizeH="0" dirty="0" smtClean="0">
                <a:ln>
                  <a:noFill/>
                </a:ln>
                <a:solidFill>
                  <a:schemeClr val="tx1"/>
                </a:solidFill>
                <a:effectLst/>
                <a:latin typeface="+mj-lt"/>
                <a:ea typeface="Times New Roman" pitchFamily="18" charset="0"/>
              </a:rPr>
              <a:t> </a:t>
            </a:r>
            <a:r>
              <a:rPr kumimoji="0" lang="ru-RU" sz="2000" b="1" i="0" u="none" strike="noStrike" cap="none" normalizeH="0" baseline="0" dirty="0" smtClean="0">
                <a:ln>
                  <a:noFill/>
                </a:ln>
                <a:solidFill>
                  <a:schemeClr val="tx1"/>
                </a:solidFill>
                <a:effectLst/>
                <a:latin typeface="+mj-lt"/>
                <a:ea typeface="Times New Roman" pitchFamily="18" charset="0"/>
              </a:rPr>
              <a:t>результаты</a:t>
            </a:r>
            <a:r>
              <a:rPr kumimoji="0" lang="ru-RU" sz="2000" b="1" i="0" u="none" strike="noStrike" cap="none" normalizeH="0" dirty="0" smtClean="0">
                <a:ln>
                  <a:noFill/>
                </a:ln>
                <a:solidFill>
                  <a:schemeClr val="tx1"/>
                </a:solidFill>
                <a:effectLst/>
                <a:latin typeface="+mj-lt"/>
                <a:ea typeface="Times New Roman" pitchFamily="18" charset="0"/>
              </a:rPr>
              <a:t> программы </a:t>
            </a:r>
            <a:r>
              <a:rPr kumimoji="0" lang="ru-RU" sz="2000" b="1" i="0" u="none" strike="noStrike" cap="none" normalizeH="0" baseline="0" dirty="0" smtClean="0">
                <a:ln>
                  <a:noFill/>
                </a:ln>
                <a:solidFill>
                  <a:schemeClr val="tx1"/>
                </a:solidFill>
                <a:effectLst/>
                <a:latin typeface="+mj-lt"/>
                <a:ea typeface="Times New Roman" pitchFamily="18" charset="0"/>
              </a:rPr>
              <a:t>: </a:t>
            </a:r>
            <a:endParaRPr kumimoji="0" lang="ru-RU" sz="2000" b="0" i="0" u="none" strike="noStrike" cap="none" normalizeH="0" baseline="0" dirty="0" smtClean="0">
              <a:ln>
                <a:noFill/>
              </a:ln>
              <a:solidFill>
                <a:schemeClr val="tx1"/>
              </a:solidFill>
              <a:effectLst/>
              <a:latin typeface="+mj-lt"/>
            </a:endParaRPr>
          </a:p>
          <a:p>
            <a:pPr marL="358775" indent="-358775" eaLnBrk="0" fontAlgn="base" hangingPunct="0">
              <a:spcBef>
                <a:spcPct val="0"/>
              </a:spcBef>
              <a:spcAft>
                <a:spcPts val="900"/>
              </a:spcAft>
              <a:buFontTx/>
              <a:buChar char="•"/>
            </a:pPr>
            <a:r>
              <a:rPr lang="ru-RU" sz="1500" dirty="0" smtClean="0">
                <a:latin typeface="+mj-lt"/>
                <a:ea typeface="Times New Roman" pitchFamily="18" charset="0"/>
              </a:rPr>
              <a:t>Разработана и описана модель Центра. Описание издано в виде сборника и целевым образом распространено тиражом 500 экз.</a:t>
            </a:r>
          </a:p>
          <a:p>
            <a:pPr marL="358775" indent="-358775" eaLnBrk="0" fontAlgn="base" hangingPunct="0">
              <a:spcBef>
                <a:spcPct val="0"/>
              </a:spcBef>
              <a:spcAft>
                <a:spcPts val="900"/>
              </a:spcAft>
              <a:buFontTx/>
              <a:buChar char="•"/>
            </a:pPr>
            <a:r>
              <a:rPr lang="ru-RU" sz="1500" dirty="0" smtClean="0">
                <a:latin typeface="+mj-lt"/>
                <a:ea typeface="Times New Roman" pitchFamily="18" charset="0"/>
              </a:rPr>
              <a:t>Разработаны 6 авторских образовательных программ. Сборник с программами издан и целевым образом распространен тиражом 1000 экз.</a:t>
            </a:r>
          </a:p>
          <a:p>
            <a:pPr marL="358775" indent="-358775" eaLnBrk="0" fontAlgn="base" hangingPunct="0">
              <a:spcBef>
                <a:spcPct val="0"/>
              </a:spcBef>
              <a:spcAft>
                <a:spcPts val="900"/>
              </a:spcAft>
              <a:buFontTx/>
              <a:buChar char="•"/>
            </a:pPr>
            <a:r>
              <a:rPr lang="ru-RU" sz="1500" dirty="0" smtClean="0">
                <a:latin typeface="+mj-lt"/>
                <a:ea typeface="Times New Roman" pitchFamily="18" charset="0"/>
              </a:rPr>
              <a:t>В ходе работы, сотрудниками центров разработаны 18 практико-ориентированных обучающих модулей для пациентов. </a:t>
            </a:r>
          </a:p>
          <a:p>
            <a:pPr marL="358775" indent="-358775" eaLnBrk="0" fontAlgn="base" hangingPunct="0">
              <a:spcBef>
                <a:spcPct val="0"/>
              </a:spcBef>
              <a:spcAft>
                <a:spcPts val="900"/>
              </a:spcAft>
              <a:buFontTx/>
              <a:buChar char="•"/>
            </a:pPr>
            <a:r>
              <a:rPr lang="ru-RU" sz="1500" dirty="0" smtClean="0">
                <a:latin typeface="+mj-lt"/>
                <a:ea typeface="Times New Roman" pitchFamily="18" charset="0"/>
              </a:rPr>
              <a:t>Разработана </a:t>
            </a:r>
            <a:r>
              <a:rPr lang="ru-RU" sz="1500" dirty="0" smtClean="0">
                <a:latin typeface="+mj-lt"/>
                <a:ea typeface="Times New Roman" pitchFamily="18" charset="0"/>
              </a:rPr>
              <a:t>программа </a:t>
            </a:r>
            <a:r>
              <a:rPr lang="ru-RU" sz="1500" dirty="0" smtClean="0">
                <a:latin typeface="+mj-lt"/>
                <a:ea typeface="Times New Roman" pitchFamily="18" charset="0"/>
              </a:rPr>
              <a:t>обучения участников проекта. На межрегиональных семинарах </a:t>
            </a:r>
            <a:r>
              <a:rPr lang="en-US" sz="1500" dirty="0" smtClean="0">
                <a:latin typeface="+mj-lt"/>
                <a:ea typeface="Times New Roman" pitchFamily="18" charset="0"/>
              </a:rPr>
              <a:t> </a:t>
            </a:r>
            <a:r>
              <a:rPr lang="ru-RU" sz="1500" dirty="0" smtClean="0">
                <a:latin typeface="+mj-lt"/>
                <a:ea typeface="Times New Roman" pitchFamily="18" charset="0"/>
              </a:rPr>
              <a:t>обучены </a:t>
            </a:r>
            <a:r>
              <a:rPr lang="en-US" sz="1500" dirty="0" smtClean="0">
                <a:latin typeface="+mj-lt"/>
                <a:ea typeface="Times New Roman" pitchFamily="18" charset="0"/>
              </a:rPr>
              <a:t>43</a:t>
            </a:r>
            <a:r>
              <a:rPr lang="ru-RU" sz="1500" dirty="0" smtClean="0">
                <a:latin typeface="+mj-lt"/>
                <a:ea typeface="Times New Roman" pitchFamily="18" charset="0"/>
              </a:rPr>
              <a:t> </a:t>
            </a:r>
            <a:r>
              <a:rPr lang="ru-RU" sz="1500" dirty="0" smtClean="0">
                <a:latin typeface="+mj-lt"/>
                <a:ea typeface="Times New Roman" pitchFamily="18" charset="0"/>
              </a:rPr>
              <a:t>менеджера центров из 25 </a:t>
            </a:r>
            <a:r>
              <a:rPr lang="ru-RU" sz="1500" dirty="0" smtClean="0">
                <a:latin typeface="+mj-lt"/>
                <a:ea typeface="Times New Roman" pitchFamily="18" charset="0"/>
              </a:rPr>
              <a:t>НКО, 15 регионов,. На 5 </a:t>
            </a:r>
            <a:r>
              <a:rPr lang="ru-RU" sz="1500" dirty="0" smtClean="0">
                <a:latin typeface="+mj-lt"/>
                <a:ea typeface="Times New Roman" pitchFamily="18" charset="0"/>
              </a:rPr>
              <a:t>межрегиональных школах обучены </a:t>
            </a:r>
            <a:r>
              <a:rPr lang="ru-RU" sz="1500" dirty="0" smtClean="0">
                <a:latin typeface="+mj-lt"/>
                <a:ea typeface="Times New Roman" pitchFamily="18" charset="0"/>
              </a:rPr>
              <a:t>213 представителей  74 региональных </a:t>
            </a:r>
            <a:r>
              <a:rPr lang="ru-RU" sz="1500" dirty="0" smtClean="0">
                <a:latin typeface="+mj-lt"/>
                <a:ea typeface="Times New Roman" pitchFamily="18" charset="0"/>
              </a:rPr>
              <a:t>НКО. </a:t>
            </a:r>
          </a:p>
          <a:p>
            <a:pPr marL="358775" indent="-358775" eaLnBrk="0" fontAlgn="base" hangingPunct="0">
              <a:spcBef>
                <a:spcPct val="0"/>
              </a:spcBef>
              <a:spcAft>
                <a:spcPts val="900"/>
              </a:spcAft>
              <a:buFontTx/>
              <a:buChar char="•"/>
            </a:pPr>
            <a:r>
              <a:rPr lang="ru-RU" sz="1500" dirty="0" smtClean="0">
                <a:latin typeface="+mj-lt"/>
                <a:ea typeface="Times New Roman" pitchFamily="18" charset="0"/>
              </a:rPr>
              <a:t>Проведены </a:t>
            </a:r>
            <a:r>
              <a:rPr lang="ru-RU" sz="1500" dirty="0" smtClean="0">
                <a:latin typeface="+mj-lt"/>
                <a:ea typeface="Times New Roman" pitchFamily="18" charset="0"/>
              </a:rPr>
              <a:t>40 вебинаров для экспертов и представителей НКО</a:t>
            </a:r>
            <a:r>
              <a:rPr lang="ru-RU" sz="1500" dirty="0" smtClean="0">
                <a:latin typeface="+mj-lt"/>
                <a:ea typeface="Times New Roman" pitchFamily="18" charset="0"/>
              </a:rPr>
              <a:t>, </a:t>
            </a:r>
            <a:r>
              <a:rPr lang="ru-RU" sz="1500" dirty="0" smtClean="0">
                <a:latin typeface="+mj-lt"/>
                <a:ea typeface="Times New Roman" pitchFamily="18" charset="0"/>
              </a:rPr>
              <a:t>385 к</a:t>
            </a:r>
            <a:r>
              <a:rPr lang="ru-RU" sz="1500" dirty="0" smtClean="0">
                <a:latin typeface="+mj-lt"/>
                <a:ea typeface="Times New Roman" pitchFamily="18" charset="0"/>
              </a:rPr>
              <a:t>онсультаций </a:t>
            </a:r>
            <a:r>
              <a:rPr lang="ru-RU" sz="1500" dirty="0" smtClean="0">
                <a:latin typeface="+mj-lt"/>
                <a:ea typeface="Times New Roman" pitchFamily="18" charset="0"/>
              </a:rPr>
              <a:t>по вопросам работы семейных социально-реабилитационных центров, более 4000 консультаций для пациентов.</a:t>
            </a:r>
          </a:p>
          <a:p>
            <a:pPr marL="358775" indent="-358775" eaLnBrk="0" fontAlgn="base" hangingPunct="0">
              <a:spcBef>
                <a:spcPct val="0"/>
              </a:spcBef>
              <a:spcAft>
                <a:spcPts val="900"/>
              </a:spcAft>
              <a:buFontTx/>
              <a:buChar char="•"/>
            </a:pPr>
            <a:r>
              <a:rPr lang="ru-RU" sz="1500" dirty="0" smtClean="0">
                <a:latin typeface="+mj-lt"/>
                <a:ea typeface="Times New Roman" pitchFamily="18" charset="0"/>
              </a:rPr>
              <a:t>В 6-ти городах открыты 13 центров (по 1 в Самаре, Казани, Омске, Абакане, Таганроге и 5 в Москве).</a:t>
            </a:r>
          </a:p>
          <a:p>
            <a:pPr marL="358775" indent="-358775" eaLnBrk="0" fontAlgn="base" hangingPunct="0">
              <a:spcBef>
                <a:spcPct val="0"/>
              </a:spcBef>
              <a:spcAft>
                <a:spcPts val="900"/>
              </a:spcAft>
              <a:buFontTx/>
              <a:buChar char="•"/>
            </a:pPr>
            <a:r>
              <a:rPr lang="ru-RU" sz="1500" dirty="0" smtClean="0">
                <a:latin typeface="+mj-lt"/>
                <a:ea typeface="Times New Roman" pitchFamily="18" charset="0"/>
              </a:rPr>
              <a:t>Через центры проходят в год не менее 6000 человек – инвалидов, страдающих от тяжелых неврологических заболеваний и их близких. Всего за время программы работой центров охвачено более </a:t>
            </a:r>
            <a:r>
              <a:rPr lang="ru-RU" sz="1500" dirty="0" smtClean="0">
                <a:latin typeface="+mj-lt"/>
                <a:ea typeface="Times New Roman" pitchFamily="18" charset="0"/>
              </a:rPr>
              <a:t>12000 </a:t>
            </a:r>
            <a:r>
              <a:rPr lang="ru-RU" sz="1500" dirty="0" smtClean="0">
                <a:latin typeface="+mj-lt"/>
                <a:ea typeface="Times New Roman" pitchFamily="18" charset="0"/>
              </a:rPr>
              <a:t>человек. Работа продолжается по настоящее время</a:t>
            </a:r>
            <a:r>
              <a:rPr lang="ru-RU" sz="1500" dirty="0" smtClean="0">
                <a:latin typeface="+mj-lt"/>
                <a:ea typeface="Times New Roman" pitchFamily="18" charset="0"/>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blok.png"/>
          <p:cNvPicPr>
            <a:picLocks noChangeAspect="1"/>
          </p:cNvPicPr>
          <p:nvPr/>
        </p:nvPicPr>
        <p:blipFill>
          <a:blip r:embed="rId2" cstate="print"/>
          <a:stretch>
            <a:fillRect/>
          </a:stretch>
        </p:blipFill>
        <p:spPr>
          <a:xfrm>
            <a:off x="837991" y="285728"/>
            <a:ext cx="6072230" cy="642941"/>
          </a:xfrm>
          <a:prstGeom prst="rect">
            <a:avLst/>
          </a:prstGeom>
        </p:spPr>
      </p:pic>
      <p:sp>
        <p:nvSpPr>
          <p:cNvPr id="6" name="Заголовок 1"/>
          <p:cNvSpPr txBox="1">
            <a:spLocks/>
          </p:cNvSpPr>
          <p:nvPr/>
        </p:nvSpPr>
        <p:spPr>
          <a:xfrm>
            <a:off x="1071538" y="285728"/>
            <a:ext cx="5293740" cy="571504"/>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0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ea typeface="+mj-ea"/>
                <a:cs typeface="+mj-cs"/>
              </a:rPr>
              <a:t>Итоги и значимые результаты</a:t>
            </a:r>
            <a:endParaRPr kumimoji="0" lang="ru-RU" sz="30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ea typeface="+mj-ea"/>
              <a:cs typeface="+mj-cs"/>
            </a:endParaRPr>
          </a:p>
        </p:txBody>
      </p:sp>
      <p:sp>
        <p:nvSpPr>
          <p:cNvPr id="17409" name="Rectangle 1"/>
          <p:cNvSpPr>
            <a:spLocks noChangeArrowheads="1"/>
          </p:cNvSpPr>
          <p:nvPr/>
        </p:nvSpPr>
        <p:spPr bwMode="auto">
          <a:xfrm>
            <a:off x="1071538" y="1285860"/>
            <a:ext cx="7643866" cy="48628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900"/>
              </a:spcAft>
              <a:buClrTx/>
              <a:buSzTx/>
              <a:buFontTx/>
              <a:buNone/>
              <a:tabLst/>
            </a:pPr>
            <a:r>
              <a:rPr kumimoji="0" lang="ru-RU" sz="2000" b="1" i="0" u="none" strike="noStrike" cap="none" normalizeH="0" baseline="0" dirty="0" smtClean="0">
                <a:ln>
                  <a:noFill/>
                </a:ln>
                <a:solidFill>
                  <a:schemeClr val="tx1"/>
                </a:solidFill>
                <a:effectLst/>
                <a:latin typeface="+mj-lt"/>
                <a:ea typeface="Times New Roman" pitchFamily="18" charset="0"/>
              </a:rPr>
              <a:t>Непосредственные</a:t>
            </a:r>
            <a:r>
              <a:rPr kumimoji="0" lang="ru-RU" sz="2000" b="1" i="0" u="none" strike="noStrike" cap="none" normalizeH="0" dirty="0" smtClean="0">
                <a:ln>
                  <a:noFill/>
                </a:ln>
                <a:solidFill>
                  <a:schemeClr val="tx1"/>
                </a:solidFill>
                <a:effectLst/>
                <a:latin typeface="+mj-lt"/>
                <a:ea typeface="Times New Roman" pitchFamily="18" charset="0"/>
              </a:rPr>
              <a:t> </a:t>
            </a:r>
            <a:r>
              <a:rPr kumimoji="0" lang="ru-RU" sz="2000" b="1" i="0" u="none" strike="noStrike" cap="none" normalizeH="0" baseline="0" dirty="0" smtClean="0">
                <a:ln>
                  <a:noFill/>
                </a:ln>
                <a:solidFill>
                  <a:schemeClr val="tx1"/>
                </a:solidFill>
                <a:effectLst/>
                <a:latin typeface="+mj-lt"/>
                <a:ea typeface="Times New Roman" pitchFamily="18" charset="0"/>
              </a:rPr>
              <a:t>результаты</a:t>
            </a:r>
            <a:r>
              <a:rPr kumimoji="0" lang="ru-RU" sz="2000" b="1" i="0" u="none" strike="noStrike" cap="none" normalizeH="0" dirty="0" smtClean="0">
                <a:ln>
                  <a:noFill/>
                </a:ln>
                <a:solidFill>
                  <a:schemeClr val="tx1"/>
                </a:solidFill>
                <a:effectLst/>
                <a:latin typeface="+mj-lt"/>
                <a:ea typeface="Times New Roman" pitchFamily="18" charset="0"/>
              </a:rPr>
              <a:t> программы </a:t>
            </a:r>
            <a:r>
              <a:rPr kumimoji="0" lang="ru-RU" sz="2000" b="1" i="0" u="none" strike="noStrike" cap="none" normalizeH="0" baseline="0" dirty="0" smtClean="0">
                <a:ln>
                  <a:noFill/>
                </a:ln>
                <a:solidFill>
                  <a:schemeClr val="tx1"/>
                </a:solidFill>
                <a:effectLst/>
                <a:latin typeface="+mj-lt"/>
                <a:ea typeface="Times New Roman" pitchFamily="18" charset="0"/>
              </a:rPr>
              <a:t>: </a:t>
            </a:r>
            <a:endParaRPr kumimoji="0" lang="ru-RU" sz="2000" b="0" i="0" u="none" strike="noStrike" cap="none" normalizeH="0" baseline="0" dirty="0" smtClean="0">
              <a:ln>
                <a:noFill/>
              </a:ln>
              <a:solidFill>
                <a:schemeClr val="tx1"/>
              </a:solidFill>
              <a:effectLst/>
              <a:latin typeface="+mj-lt"/>
            </a:endParaRPr>
          </a:p>
          <a:p>
            <a:pPr marL="358775" indent="-358775" eaLnBrk="0" fontAlgn="base" hangingPunct="0">
              <a:spcBef>
                <a:spcPct val="0"/>
              </a:spcBef>
              <a:spcAft>
                <a:spcPts val="900"/>
              </a:spcAft>
              <a:buFontTx/>
              <a:buChar char="•"/>
            </a:pPr>
            <a:r>
              <a:rPr lang="ru-RU" sz="1500" dirty="0" smtClean="0">
                <a:latin typeface="+mj-lt"/>
                <a:ea typeface="Times New Roman" pitchFamily="18" charset="0"/>
              </a:rPr>
              <a:t>В среднем пациент проводит в центре за один визит 1,5 часа. В год пациенты –совершают около 20 визитов общей продолжительностью 30 часов. То есть всего только в 2014 году 6000 пациентов провели в центрах более 180 000 часов.</a:t>
            </a:r>
          </a:p>
          <a:p>
            <a:pPr marL="358775" indent="-358775" eaLnBrk="0" fontAlgn="base" hangingPunct="0">
              <a:spcBef>
                <a:spcPct val="0"/>
              </a:spcBef>
              <a:spcAft>
                <a:spcPts val="900"/>
              </a:spcAft>
              <a:buFontTx/>
              <a:buChar char="•"/>
            </a:pPr>
            <a:r>
              <a:rPr lang="ru-RU" sz="1500" dirty="0" smtClean="0">
                <a:latin typeface="+mj-lt"/>
                <a:ea typeface="Times New Roman" pitchFamily="18" charset="0"/>
              </a:rPr>
              <a:t>В работу 13 центров вовлечены около 300 добровольцев. В год они вкладывают в работу центров около 60 000 трудовых часов. В работу центров вовлечены 78 добровольцев – экспертов ( врачей, психологов, тренеров, юристов. В год они вкладывают в работу центров около 3900 трудовых часов.</a:t>
            </a:r>
          </a:p>
          <a:p>
            <a:pPr marL="358775" indent="-358775" eaLnBrk="0" fontAlgn="base" hangingPunct="0">
              <a:spcBef>
                <a:spcPct val="0"/>
              </a:spcBef>
              <a:spcAft>
                <a:spcPts val="900"/>
              </a:spcAft>
              <a:buFontTx/>
              <a:buChar char="•"/>
            </a:pPr>
            <a:r>
              <a:rPr lang="ru-RU" sz="1500" dirty="0" smtClean="0">
                <a:latin typeface="+mj-lt"/>
                <a:ea typeface="Times New Roman" pitchFamily="18" charset="0"/>
              </a:rPr>
              <a:t>Только в 2014 году НКО в виде прямого финансирования было привлечено 8 2245 000 рублей. Источники финансирования – грантовые средства российских благотворительных фондов и органов власти (95%), спонсорские средства (5%). Так же в 2014 году была привлечена ресурсная поддержка (предоставление помещений, коммунальных услуг, труда добровольцев около 10 000 000,0 руб.</a:t>
            </a:r>
          </a:p>
          <a:p>
            <a:pPr marL="358775" indent="-358775" eaLnBrk="0" fontAlgn="base" hangingPunct="0">
              <a:spcBef>
                <a:spcPct val="0"/>
              </a:spcBef>
              <a:spcAft>
                <a:spcPts val="900"/>
              </a:spcAft>
              <a:buFontTx/>
              <a:buChar char="•"/>
            </a:pPr>
            <a:r>
              <a:rPr lang="ru-RU" sz="1500" dirty="0" smtClean="0">
                <a:latin typeface="+mj-lt"/>
                <a:ea typeface="Times New Roman" pitchFamily="18" charset="0"/>
              </a:rPr>
              <a:t>Проведено исследование лучших практик социально-ориентированных НКО - организаторов Центров в 5 регионах Российской Федерации.</a:t>
            </a:r>
          </a:p>
          <a:p>
            <a:pPr marL="358775" indent="-358775" eaLnBrk="0" fontAlgn="base" hangingPunct="0">
              <a:spcBef>
                <a:spcPct val="0"/>
              </a:spcBef>
              <a:spcAft>
                <a:spcPts val="900"/>
              </a:spcAft>
              <a:buFontTx/>
              <a:buChar char="•"/>
            </a:pPr>
            <a:r>
              <a:rPr lang="ru-RU" sz="1500" dirty="0" smtClean="0">
                <a:latin typeface="+mj-lt"/>
                <a:ea typeface="Times New Roman" pitchFamily="18" charset="0"/>
              </a:rPr>
              <a:t>Опыт и материалы программы представлены на </a:t>
            </a:r>
            <a:r>
              <a:rPr lang="ru-RU" sz="1500" dirty="0" smtClean="0">
                <a:latin typeface="+mj-lt"/>
                <a:ea typeface="Times New Roman" pitchFamily="18" charset="0"/>
              </a:rPr>
              <a:t>3-х  общероссийских конференциях и  </a:t>
            </a:r>
            <a:r>
              <a:rPr lang="ru-RU" sz="1500" dirty="0" smtClean="0">
                <a:latin typeface="+mj-lt"/>
                <a:ea typeface="Times New Roman" pitchFamily="18" charset="0"/>
              </a:rPr>
              <a:t>2-х Всероссийских конгрессах пациентов с общим участием более 1500 человек из 80 регионов </a:t>
            </a:r>
            <a:r>
              <a:rPr lang="ru-RU" sz="1500" dirty="0" smtClean="0">
                <a:latin typeface="+mj-lt"/>
                <a:ea typeface="Times New Roman" pitchFamily="18" charset="0"/>
              </a:rPr>
              <a:t>РФ и 12 </a:t>
            </a:r>
            <a:r>
              <a:rPr lang="ru-RU" sz="1500" dirty="0" smtClean="0">
                <a:latin typeface="+mj-lt"/>
                <a:ea typeface="Times New Roman" pitchFamily="18" charset="0"/>
              </a:rPr>
              <a:t>стран.</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1091</Words>
  <Application>Microsoft Office PowerPoint</Application>
  <PresentationFormat>Экран (4:3)</PresentationFormat>
  <Paragraphs>102</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Распространение модели семейной социальной реабилитации больных неврологическими заболеваниями и организация ресурсной поддержки пациентских НКО</vt:lpstr>
      <vt:lpstr>Распространение модели семейной социальной реабилитации больных неврологическими заболеваниями и организация ресурсной поддержки пациентских НКО</vt:lpstr>
      <vt:lpstr>1 декабря 2013 года - 30 июня 2015 года</vt:lpstr>
      <vt:lpstr>Слайд 4</vt:lpstr>
      <vt:lpstr>Цель программы:  повышение качества работы социально ориентированных НКО, работающих с пациентами с неврологическими заболеваниями на основе развития модели семейных социально-реабилитационных центров в регионах</vt:lpstr>
      <vt:lpstr>Слайд 6</vt:lpstr>
      <vt:lpstr>Слайд 7</vt:lpstr>
      <vt:lpstr>Слайд 8</vt:lpstr>
      <vt:lpstr>Слайд 9</vt:lpstr>
      <vt:lpstr>Слайд 10</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Анна</dc:creator>
  <cp:lastModifiedBy>!</cp:lastModifiedBy>
  <cp:revision>15</cp:revision>
  <dcterms:created xsi:type="dcterms:W3CDTF">2015-12-03T10:22:10Z</dcterms:created>
  <dcterms:modified xsi:type="dcterms:W3CDTF">2016-03-25T16:54:04Z</dcterms:modified>
</cp:coreProperties>
</file>